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5" r:id="rId2"/>
    <p:sldId id="267" r:id="rId3"/>
    <p:sldId id="268" r:id="rId4"/>
    <p:sldId id="269" r:id="rId5"/>
    <p:sldId id="270" r:id="rId6"/>
    <p:sldId id="271" r:id="rId7"/>
    <p:sldId id="272" r:id="rId8"/>
    <p:sldId id="273" r:id="rId9"/>
    <p:sldId id="274" r:id="rId10"/>
    <p:sldId id="275" r:id="rId11"/>
    <p:sldId id="276" r:id="rId12"/>
    <p:sldId id="277" r:id="rId13"/>
    <p:sldId id="278" r:id="rId14"/>
    <p:sldId id="279" r:id="rId15"/>
    <p:sldId id="28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46CB46-0CD6-4AF9-A059-89855E232155}" type="datetimeFigureOut">
              <a:rPr lang="en-US" smtClean="0"/>
              <a:t>5/1/2019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9D8E72-299E-4FC5-BF19-69F4B694D1A0}" type="slidenum">
              <a:rPr lang="en-US" smtClean="0"/>
              <a:t>‹#›</a:t>
            </a:fld>
            <a:endParaRPr lang="en-US"/>
          </a:p>
        </p:txBody>
      </p:sp>
    </p:spTree>
    <p:extLst>
      <p:ext uri="{BB962C8B-B14F-4D97-AF65-F5344CB8AC3E}">
        <p14:creationId xmlns:p14="http://schemas.microsoft.com/office/powerpoint/2010/main" val="1421491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6"/>
          <p:cNvSpPr>
            <a:spLocks noGrp="1" noChangeArrowheads="1"/>
          </p:cNvSpPr>
          <p:nvPr>
            <p:ph type="ftr" sz="quarter" idx="4294967295"/>
          </p:nvPr>
        </p:nvSpPr>
        <p:spPr bwMode="auto">
          <a:xfrm>
            <a:off x="0" y="8831264"/>
            <a:ext cx="2971009" cy="4651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Times New Roman" pitchFamily="18" charset="0"/>
              </a:defRPr>
            </a:lvl1pPr>
            <a:lvl2pPr marL="742950" indent="-285750" eaLnBrk="0" hangingPunct="0">
              <a:spcBef>
                <a:spcPct val="30000"/>
              </a:spcBef>
              <a:defRPr sz="1200">
                <a:solidFill>
                  <a:schemeClr val="tx1"/>
                </a:solidFill>
                <a:latin typeface="Times New Roman" pitchFamily="18" charset="0"/>
                <a:cs typeface="Times New Roman" pitchFamily="18" charset="0"/>
              </a:defRPr>
            </a:lvl2pPr>
            <a:lvl3pPr marL="1143000" indent="-228600" eaLnBrk="0" hangingPunct="0">
              <a:spcBef>
                <a:spcPct val="30000"/>
              </a:spcBef>
              <a:defRPr sz="1200">
                <a:solidFill>
                  <a:schemeClr val="tx1"/>
                </a:solidFill>
                <a:latin typeface="Times New Roman" pitchFamily="18" charset="0"/>
                <a:cs typeface="Times New Roman" pitchFamily="18" charset="0"/>
              </a:defRPr>
            </a:lvl3pPr>
            <a:lvl4pPr marL="1600200" indent="-228600" eaLnBrk="0" hangingPunct="0">
              <a:spcBef>
                <a:spcPct val="30000"/>
              </a:spcBef>
              <a:defRPr sz="1200">
                <a:solidFill>
                  <a:schemeClr val="tx1"/>
                </a:solidFill>
                <a:latin typeface="Times New Roman" pitchFamily="18" charset="0"/>
                <a:cs typeface="Times New Roman" pitchFamily="18" charset="0"/>
              </a:defRPr>
            </a:lvl4pPr>
            <a:lvl5pPr marL="2057400" indent="-228600" eaLnBrk="0" hangingPunct="0">
              <a:spcBef>
                <a:spcPct val="30000"/>
              </a:spcBef>
              <a:defRPr sz="1200">
                <a:solidFill>
                  <a:schemeClr val="tx1"/>
                </a:solidFill>
                <a:latin typeface="Times New Roman" pitchFamily="18" charset="0"/>
                <a:cs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9pPr>
          </a:lstStyle>
          <a:p>
            <a:pPr eaLnBrk="1" hangingPunct="1">
              <a:spcBef>
                <a:spcPct val="0"/>
              </a:spcBef>
            </a:pPr>
            <a:r>
              <a:rPr lang="en-US" altLang="en-US" sz="2400"/>
              <a:t>Bossert Intro to Diagnosis</a:t>
            </a:r>
          </a:p>
        </p:txBody>
      </p:sp>
      <p:sp>
        <p:nvSpPr>
          <p:cNvPr id="2355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spcBef>
                <a:spcPct val="30000"/>
              </a:spcBef>
              <a:defRPr sz="1200">
                <a:solidFill>
                  <a:schemeClr val="tx1"/>
                </a:solidFill>
                <a:latin typeface="Times New Roman" pitchFamily="18" charset="0"/>
                <a:cs typeface="Times New Roman" pitchFamily="18" charset="0"/>
              </a:defRPr>
            </a:lvl1pPr>
            <a:lvl2pPr marL="742950" indent="-285750" defTabSz="925513" eaLnBrk="0" hangingPunct="0">
              <a:spcBef>
                <a:spcPct val="30000"/>
              </a:spcBef>
              <a:defRPr sz="1200">
                <a:solidFill>
                  <a:schemeClr val="tx1"/>
                </a:solidFill>
                <a:latin typeface="Times New Roman" pitchFamily="18" charset="0"/>
                <a:cs typeface="Times New Roman" pitchFamily="18" charset="0"/>
              </a:defRPr>
            </a:lvl2pPr>
            <a:lvl3pPr marL="1143000" indent="-228600" defTabSz="925513" eaLnBrk="0" hangingPunct="0">
              <a:spcBef>
                <a:spcPct val="30000"/>
              </a:spcBef>
              <a:defRPr sz="1200">
                <a:solidFill>
                  <a:schemeClr val="tx1"/>
                </a:solidFill>
                <a:latin typeface="Times New Roman" pitchFamily="18" charset="0"/>
                <a:cs typeface="Times New Roman" pitchFamily="18" charset="0"/>
              </a:defRPr>
            </a:lvl3pPr>
            <a:lvl4pPr marL="1600200" indent="-228600" defTabSz="925513" eaLnBrk="0" hangingPunct="0">
              <a:spcBef>
                <a:spcPct val="30000"/>
              </a:spcBef>
              <a:defRPr sz="1200">
                <a:solidFill>
                  <a:schemeClr val="tx1"/>
                </a:solidFill>
                <a:latin typeface="Times New Roman" pitchFamily="18" charset="0"/>
                <a:cs typeface="Times New Roman" pitchFamily="18" charset="0"/>
              </a:defRPr>
            </a:lvl4pPr>
            <a:lvl5pPr marL="2057400" indent="-228600" defTabSz="925513" eaLnBrk="0" hangingPunct="0">
              <a:spcBef>
                <a:spcPct val="30000"/>
              </a:spcBef>
              <a:defRPr sz="1200">
                <a:solidFill>
                  <a:schemeClr val="tx1"/>
                </a:solidFill>
                <a:latin typeface="Times New Roman" pitchFamily="18" charset="0"/>
                <a:cs typeface="Times New Roman" pitchFamily="18" charset="0"/>
              </a:defRPr>
            </a:lvl5pPr>
            <a:lvl6pPr marL="25146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6pPr>
            <a:lvl7pPr marL="29718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7pPr>
            <a:lvl8pPr marL="34290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8pPr>
            <a:lvl9pPr marL="38862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9pPr>
          </a:lstStyle>
          <a:p>
            <a:pPr eaLnBrk="1" hangingPunct="1">
              <a:spcBef>
                <a:spcPct val="0"/>
              </a:spcBef>
            </a:pPr>
            <a:fld id="{18212DB5-F3A4-499A-A018-7476FDA092DC}" type="slidenum">
              <a:rPr lang="en-US" altLang="en-US" sz="1300" smtClean="0"/>
              <a:pPr eaLnBrk="1" hangingPunct="1">
                <a:spcBef>
                  <a:spcPct val="0"/>
                </a:spcBef>
              </a:pPr>
              <a:t>3</a:t>
            </a:fld>
            <a:endParaRPr lang="en-US" altLang="en-US" sz="1300"/>
          </a:p>
        </p:txBody>
      </p:sp>
      <p:sp>
        <p:nvSpPr>
          <p:cNvPr id="23556" name="Rectangle 2"/>
          <p:cNvSpPr>
            <a:spLocks noGrp="1" noRot="1" noChangeAspect="1" noChangeArrowheads="1" noTextEdit="1"/>
          </p:cNvSpPr>
          <p:nvPr>
            <p:ph type="sldImg"/>
          </p:nvPr>
        </p:nvSpPr>
        <p:spPr>
          <a:solidFill>
            <a:srgbClr val="FFFFFF"/>
          </a:solidFill>
          <a:ln/>
        </p:spPr>
      </p:sp>
      <p:sp>
        <p:nvSpPr>
          <p:cNvPr id="23557"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en-US" altLang="en-US"/>
              <a:t>Once health-sector reformers have decided which performance problems to focus on—that is, once they have decided on their strategic priorities—they have to go on to the next stages of the policy cycle. This means, first of all, figuring out the causes of the poor performance they are concerned with—a process called “diagnosis.” Then they have to decide what to do about the situation—the process called “policy development.” This presentation discusses those activities and offers advice about how to carry them out, so as to produce more effective health-sector reform.</a:t>
            </a:r>
          </a:p>
        </p:txBody>
      </p:sp>
    </p:spTree>
    <p:extLst>
      <p:ext uri="{BB962C8B-B14F-4D97-AF65-F5344CB8AC3E}">
        <p14:creationId xmlns:p14="http://schemas.microsoft.com/office/powerpoint/2010/main" val="39370305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1800903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a:spLocks noGrp="1" noChangeArrowheads="1"/>
          </p:cNvSpPr>
          <p:nvPr>
            <p:ph type="ftr" sz="quarter" idx="4294967295"/>
          </p:nvPr>
        </p:nvSpPr>
        <p:spPr bwMode="auto">
          <a:xfrm>
            <a:off x="0" y="8831264"/>
            <a:ext cx="2971009" cy="4651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Times New Roman" pitchFamily="18" charset="0"/>
              </a:defRPr>
            </a:lvl1pPr>
            <a:lvl2pPr marL="742950" indent="-285750" eaLnBrk="0" hangingPunct="0">
              <a:spcBef>
                <a:spcPct val="30000"/>
              </a:spcBef>
              <a:defRPr sz="1200">
                <a:solidFill>
                  <a:schemeClr val="tx1"/>
                </a:solidFill>
                <a:latin typeface="Times New Roman" pitchFamily="18" charset="0"/>
                <a:cs typeface="Times New Roman" pitchFamily="18" charset="0"/>
              </a:defRPr>
            </a:lvl2pPr>
            <a:lvl3pPr marL="1143000" indent="-228600" eaLnBrk="0" hangingPunct="0">
              <a:spcBef>
                <a:spcPct val="30000"/>
              </a:spcBef>
              <a:defRPr sz="1200">
                <a:solidFill>
                  <a:schemeClr val="tx1"/>
                </a:solidFill>
                <a:latin typeface="Times New Roman" pitchFamily="18" charset="0"/>
                <a:cs typeface="Times New Roman" pitchFamily="18" charset="0"/>
              </a:defRPr>
            </a:lvl3pPr>
            <a:lvl4pPr marL="1600200" indent="-228600" eaLnBrk="0" hangingPunct="0">
              <a:spcBef>
                <a:spcPct val="30000"/>
              </a:spcBef>
              <a:defRPr sz="1200">
                <a:solidFill>
                  <a:schemeClr val="tx1"/>
                </a:solidFill>
                <a:latin typeface="Times New Roman" pitchFamily="18" charset="0"/>
                <a:cs typeface="Times New Roman" pitchFamily="18" charset="0"/>
              </a:defRPr>
            </a:lvl4pPr>
            <a:lvl5pPr marL="2057400" indent="-228600" eaLnBrk="0" hangingPunct="0">
              <a:spcBef>
                <a:spcPct val="30000"/>
              </a:spcBef>
              <a:defRPr sz="1200">
                <a:solidFill>
                  <a:schemeClr val="tx1"/>
                </a:solidFill>
                <a:latin typeface="Times New Roman" pitchFamily="18" charset="0"/>
                <a:cs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Times New Roman" pitchFamily="18" charset="0"/>
              </a:defRPr>
            </a:lvl9pPr>
          </a:lstStyle>
          <a:p>
            <a:pPr eaLnBrk="1" hangingPunct="1">
              <a:spcBef>
                <a:spcPct val="0"/>
              </a:spcBef>
            </a:pPr>
            <a:r>
              <a:rPr lang="en-US" altLang="en-US" sz="2400"/>
              <a:t>Bossert Intro to Diagnosis</a:t>
            </a:r>
          </a:p>
        </p:txBody>
      </p:sp>
      <p:sp>
        <p:nvSpPr>
          <p:cNvPr id="3584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5513" eaLnBrk="0" hangingPunct="0">
              <a:spcBef>
                <a:spcPct val="30000"/>
              </a:spcBef>
              <a:defRPr sz="1200">
                <a:solidFill>
                  <a:schemeClr val="tx1"/>
                </a:solidFill>
                <a:latin typeface="Times New Roman" pitchFamily="18" charset="0"/>
                <a:cs typeface="Times New Roman" pitchFamily="18" charset="0"/>
              </a:defRPr>
            </a:lvl1pPr>
            <a:lvl2pPr marL="742950" indent="-285750" defTabSz="925513" eaLnBrk="0" hangingPunct="0">
              <a:spcBef>
                <a:spcPct val="30000"/>
              </a:spcBef>
              <a:defRPr sz="1200">
                <a:solidFill>
                  <a:schemeClr val="tx1"/>
                </a:solidFill>
                <a:latin typeface="Times New Roman" pitchFamily="18" charset="0"/>
                <a:cs typeface="Times New Roman" pitchFamily="18" charset="0"/>
              </a:defRPr>
            </a:lvl2pPr>
            <a:lvl3pPr marL="1143000" indent="-228600" defTabSz="925513" eaLnBrk="0" hangingPunct="0">
              <a:spcBef>
                <a:spcPct val="30000"/>
              </a:spcBef>
              <a:defRPr sz="1200">
                <a:solidFill>
                  <a:schemeClr val="tx1"/>
                </a:solidFill>
                <a:latin typeface="Times New Roman" pitchFamily="18" charset="0"/>
                <a:cs typeface="Times New Roman" pitchFamily="18" charset="0"/>
              </a:defRPr>
            </a:lvl3pPr>
            <a:lvl4pPr marL="1600200" indent="-228600" defTabSz="925513" eaLnBrk="0" hangingPunct="0">
              <a:spcBef>
                <a:spcPct val="30000"/>
              </a:spcBef>
              <a:defRPr sz="1200">
                <a:solidFill>
                  <a:schemeClr val="tx1"/>
                </a:solidFill>
                <a:latin typeface="Times New Roman" pitchFamily="18" charset="0"/>
                <a:cs typeface="Times New Roman" pitchFamily="18" charset="0"/>
              </a:defRPr>
            </a:lvl4pPr>
            <a:lvl5pPr marL="2057400" indent="-228600" defTabSz="925513" eaLnBrk="0" hangingPunct="0">
              <a:spcBef>
                <a:spcPct val="30000"/>
              </a:spcBef>
              <a:defRPr sz="1200">
                <a:solidFill>
                  <a:schemeClr val="tx1"/>
                </a:solidFill>
                <a:latin typeface="Times New Roman" pitchFamily="18" charset="0"/>
                <a:cs typeface="Times New Roman" pitchFamily="18" charset="0"/>
              </a:defRPr>
            </a:lvl5pPr>
            <a:lvl6pPr marL="25146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6pPr>
            <a:lvl7pPr marL="29718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7pPr>
            <a:lvl8pPr marL="34290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8pPr>
            <a:lvl9pPr marL="3886200" indent="-228600" defTabSz="925513" eaLnBrk="0" fontAlgn="base" hangingPunct="0">
              <a:spcBef>
                <a:spcPct val="30000"/>
              </a:spcBef>
              <a:spcAft>
                <a:spcPct val="0"/>
              </a:spcAft>
              <a:defRPr sz="1200">
                <a:solidFill>
                  <a:schemeClr val="tx1"/>
                </a:solidFill>
                <a:latin typeface="Times New Roman" pitchFamily="18" charset="0"/>
                <a:cs typeface="Times New Roman" pitchFamily="18" charset="0"/>
              </a:defRPr>
            </a:lvl9pPr>
          </a:lstStyle>
          <a:p>
            <a:pPr eaLnBrk="1" hangingPunct="1">
              <a:spcBef>
                <a:spcPct val="0"/>
              </a:spcBef>
            </a:pPr>
            <a:fld id="{05B70A22-55B1-47E9-AA92-0DA59F95ECC1}" type="slidenum">
              <a:rPr lang="en-US" altLang="en-US" sz="1300" smtClean="0"/>
              <a:pPr eaLnBrk="1" hangingPunct="1">
                <a:spcBef>
                  <a:spcPct val="0"/>
                </a:spcBef>
              </a:pPr>
              <a:t>15</a:t>
            </a:fld>
            <a:endParaRPr lang="en-US" altLang="en-US" sz="1300"/>
          </a:p>
        </p:txBody>
      </p:sp>
      <p:sp>
        <p:nvSpPr>
          <p:cNvPr id="35844" name="Rectangle 2"/>
          <p:cNvSpPr>
            <a:spLocks noGrp="1" noRot="1" noChangeAspect="1" noChangeArrowheads="1" noTextEdit="1"/>
          </p:cNvSpPr>
          <p:nvPr>
            <p:ph type="sldImg"/>
          </p:nvPr>
        </p:nvSpPr>
        <p:spPr>
          <a:ln/>
        </p:spPr>
      </p:sp>
      <p:sp>
        <p:nvSpPr>
          <p:cNvPr id="358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039584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99285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49482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827974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55187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1044556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774814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992919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884207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2EFAD-FE37-409D-97BF-F32B5B9268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9F85B0-A432-48D7-AEB7-82FA99B749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A19CB9-A41F-4D01-B835-AF23F59845EA}"/>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86DE837D-7F03-4606-AF95-156B869B65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00C479-5244-431C-B601-7372F9CE929C}"/>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22318227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9ECE7-0C70-44D3-8FD7-16C733CC9CE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26B4AEC-31A7-425B-903A-C3A785DB97E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7EF3E7-3CD4-4FD6-A9FC-AAEAFB4F5251}"/>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1F193C07-2966-47ED-834A-ADDD193386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C02C9B-5827-4ABF-8274-9AB16D2B1314}"/>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13320085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090955-3FE9-43D4-95D3-CCDEC5D61FB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D28741-F0D5-49B6-8BA7-F22E29C3DD2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A3FCD03-EAD3-4784-9A70-0C5057466A30}"/>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9C9A2B53-D315-43EF-B375-5DFE5A63BD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A0F9AC-75AA-4AFE-B92C-36B67B680337}"/>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3015647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720AAD-BED3-4E7B-AC6B-C415866343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28E84-2E8A-4FDE-BA29-D5520D6C5C3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EE1067-C5E6-434D-B1FC-5CE223824C02}"/>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2838B8AC-53FF-477D-A6EA-E6932C4EA0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D9E330-54A9-4956-8273-2309280AA6AD}"/>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2735978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022C8-2B48-4BA3-ACE0-59C36F91DB1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A06EEC-EDBD-4950-9AAC-95DE0CAE87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90F7703-F488-4DF7-8C49-BA33260EA9EC}"/>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7FB4C7BF-A7B1-4AFF-A8FC-8ABF8A4B5B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B1747-F04B-4133-BC31-FEF0400D9DF2}"/>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1035272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FFEE4-F6A9-48DD-83FB-E28600EA2D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43838D-48F2-4628-9A3A-E0931E6DC563}"/>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F681AA-DE06-4DFD-8295-5E354807F28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6F4704-BAFD-4794-9336-C2167CDCED05}"/>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6" name="Footer Placeholder 5">
            <a:extLst>
              <a:ext uri="{FF2B5EF4-FFF2-40B4-BE49-F238E27FC236}">
                <a16:creationId xmlns:a16="http://schemas.microsoft.com/office/drawing/2014/main" id="{D37A893C-2EE5-40D1-9FDF-B1EAD75D69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24AD3-5F6C-4EF7-BEF2-7A811774AB0B}"/>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268455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6D4A5-ACC7-44DC-A203-05B223901A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45E3F5-7459-4D7C-BF41-419E962A8E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D340EE7-95DF-42EF-97AE-88BDEBF6541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8B45D2-C4F3-494B-B3A5-DE2FA06200A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BEF3956-913F-49BE-880B-E95DFA95FFA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286F7A-D601-44B6-B0EB-6385DBCABC9E}"/>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8" name="Footer Placeholder 7">
            <a:extLst>
              <a:ext uri="{FF2B5EF4-FFF2-40B4-BE49-F238E27FC236}">
                <a16:creationId xmlns:a16="http://schemas.microsoft.com/office/drawing/2014/main" id="{1AB45FCD-4967-4C2C-B612-6D74A5599CA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622469-F723-40C5-88CD-5F529286AC42}"/>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1777769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79F0C-E920-4D78-BB52-AE72A35F072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32E5E4-C4A8-47AB-8BAF-BDEE20C13F2C}"/>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4" name="Footer Placeholder 3">
            <a:extLst>
              <a:ext uri="{FF2B5EF4-FFF2-40B4-BE49-F238E27FC236}">
                <a16:creationId xmlns:a16="http://schemas.microsoft.com/office/drawing/2014/main" id="{877AB638-19F8-4DDD-B214-F84D5A83885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6FCDFD7-8A4F-4D2F-B874-9D856B82E20D}"/>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305763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8EA80A-8715-4F31-A5E9-295F6E0054DD}"/>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3" name="Footer Placeholder 2">
            <a:extLst>
              <a:ext uri="{FF2B5EF4-FFF2-40B4-BE49-F238E27FC236}">
                <a16:creationId xmlns:a16="http://schemas.microsoft.com/office/drawing/2014/main" id="{BF7670AE-0BDF-4C15-A13D-2A10AC9B6B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E41C54-E2D2-4C4B-ADBB-47AC2164CA4F}"/>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39380462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061CA-BC1C-47BF-8364-C6372E510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9BBD6E1-22A0-4AC2-A1E6-66708716B0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D2F9884-DE07-4D11-A3DC-1DAD7872AB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96D2F4D-5AFE-4970-97C4-FDE8B2C4BA5D}"/>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6" name="Footer Placeholder 5">
            <a:extLst>
              <a:ext uri="{FF2B5EF4-FFF2-40B4-BE49-F238E27FC236}">
                <a16:creationId xmlns:a16="http://schemas.microsoft.com/office/drawing/2014/main" id="{990891CB-F9F6-4EA0-B320-ED3101264F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B3E86E-375E-4428-845A-7B662A7B93C6}"/>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14980344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AF524-D9CE-4FCB-8FE5-041E44A991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D27761D-20B2-4CE8-99FC-68E0EAB08A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D098544-FEDC-49F1-8382-317D9A6BC1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4B1C017-CC8D-4706-85E4-0237C1BDAE02}"/>
              </a:ext>
            </a:extLst>
          </p:cNvPr>
          <p:cNvSpPr>
            <a:spLocks noGrp="1"/>
          </p:cNvSpPr>
          <p:nvPr>
            <p:ph type="dt" sz="half" idx="10"/>
          </p:nvPr>
        </p:nvSpPr>
        <p:spPr/>
        <p:txBody>
          <a:bodyPr/>
          <a:lstStyle/>
          <a:p>
            <a:fld id="{211A2A4A-2FDD-4A46-8D05-D673D73600A1}" type="datetimeFigureOut">
              <a:rPr lang="en-US" smtClean="0"/>
              <a:t>5/1/2019</a:t>
            </a:fld>
            <a:endParaRPr lang="en-US"/>
          </a:p>
        </p:txBody>
      </p:sp>
      <p:sp>
        <p:nvSpPr>
          <p:cNvPr id="6" name="Footer Placeholder 5">
            <a:extLst>
              <a:ext uri="{FF2B5EF4-FFF2-40B4-BE49-F238E27FC236}">
                <a16:creationId xmlns:a16="http://schemas.microsoft.com/office/drawing/2014/main" id="{63B56116-664B-4392-BA25-17CD8C2ADD0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A070ED-266F-4E07-9A9C-7B7B4CCA23F8}"/>
              </a:ext>
            </a:extLst>
          </p:cNvPr>
          <p:cNvSpPr>
            <a:spLocks noGrp="1"/>
          </p:cNvSpPr>
          <p:nvPr>
            <p:ph type="sldNum" sz="quarter" idx="12"/>
          </p:nvPr>
        </p:nvSpPr>
        <p:spPr/>
        <p:txBody>
          <a:bodyPr/>
          <a:lstStyle/>
          <a:p>
            <a:fld id="{F72CC14C-9BC4-417D-8AD9-41F54A349DFD}" type="slidenum">
              <a:rPr lang="en-US" smtClean="0"/>
              <a:t>‹#›</a:t>
            </a:fld>
            <a:endParaRPr lang="en-US"/>
          </a:p>
        </p:txBody>
      </p:sp>
    </p:spTree>
    <p:extLst>
      <p:ext uri="{BB962C8B-B14F-4D97-AF65-F5344CB8AC3E}">
        <p14:creationId xmlns:p14="http://schemas.microsoft.com/office/powerpoint/2010/main" val="3144071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8693A1-FA04-4020-A4B2-C3698B86C9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ADB920-EF62-4539-92FF-369D91F586E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FAE2A-183F-48C2-AFB9-EA6609ADA5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1A2A4A-2FDD-4A46-8D05-D673D73600A1}" type="datetimeFigureOut">
              <a:rPr lang="en-US" smtClean="0"/>
              <a:t>5/1/2019</a:t>
            </a:fld>
            <a:endParaRPr lang="en-US"/>
          </a:p>
        </p:txBody>
      </p:sp>
      <p:sp>
        <p:nvSpPr>
          <p:cNvPr id="5" name="Footer Placeholder 4">
            <a:extLst>
              <a:ext uri="{FF2B5EF4-FFF2-40B4-BE49-F238E27FC236}">
                <a16:creationId xmlns:a16="http://schemas.microsoft.com/office/drawing/2014/main" id="{ED20340E-BE1D-46F7-9DA8-821A49290D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EA4765C-CBC3-4FDF-BC9D-017C0C567F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2CC14C-9BC4-417D-8AD9-41F54A349DFD}" type="slidenum">
              <a:rPr lang="en-US" smtClean="0"/>
              <a:t>‹#›</a:t>
            </a:fld>
            <a:endParaRPr lang="en-US"/>
          </a:p>
        </p:txBody>
      </p:sp>
    </p:spTree>
    <p:extLst>
      <p:ext uri="{BB962C8B-B14F-4D97-AF65-F5344CB8AC3E}">
        <p14:creationId xmlns:p14="http://schemas.microsoft.com/office/powerpoint/2010/main" val="31183836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8080" y="1453747"/>
            <a:ext cx="10074102" cy="3453534"/>
          </a:xfrm>
        </p:spPr>
        <p:txBody>
          <a:bodyPr>
            <a:normAutofit/>
          </a:bodyPr>
          <a:lstStyle/>
          <a:p>
            <a:r>
              <a:rPr lang="en-US" sz="4000" b="1" dirty="0">
                <a:latin typeface="+mn-lt"/>
              </a:rPr>
              <a:t>Introduction to Diagnosis</a:t>
            </a:r>
            <a:br>
              <a:rPr lang="en-US" sz="3200" b="1" dirty="0">
                <a:solidFill>
                  <a:srgbClr val="0070C0"/>
                </a:solidFill>
                <a:latin typeface="+mn-lt"/>
              </a:rPr>
            </a:br>
            <a:r>
              <a:rPr lang="en-US" sz="2000" b="1" dirty="0">
                <a:solidFill>
                  <a:srgbClr val="0070C0"/>
                </a:solidFill>
                <a:latin typeface="+mn-lt"/>
              </a:rPr>
              <a:t>Session 2b</a:t>
            </a:r>
            <a:br>
              <a:rPr lang="en-US" sz="2000" b="1" dirty="0">
                <a:solidFill>
                  <a:srgbClr val="0070C0"/>
                </a:solidFill>
                <a:latin typeface="+mn-lt"/>
              </a:rPr>
            </a:br>
            <a:br>
              <a:rPr lang="en-US" sz="2000" b="1" dirty="0">
                <a:solidFill>
                  <a:srgbClr val="0070C0"/>
                </a:solidFill>
                <a:latin typeface="+mn-lt"/>
              </a:rPr>
            </a:br>
            <a:r>
              <a:rPr lang="en-US" sz="2000" b="1" dirty="0">
                <a:solidFill>
                  <a:srgbClr val="0070C0"/>
                </a:solidFill>
                <a:latin typeface="+mn-lt"/>
              </a:rPr>
              <a:t>Global Flagship Course on Health Systems Strengthening: The Challenge of Universal Health Coverage</a:t>
            </a:r>
            <a:br>
              <a:rPr lang="en-US" sz="2000" b="1" dirty="0">
                <a:solidFill>
                  <a:srgbClr val="0070C0"/>
                </a:solidFill>
                <a:latin typeface="+mn-lt"/>
              </a:rPr>
            </a:br>
            <a:br>
              <a:rPr lang="en-US" sz="3200" b="1" dirty="0">
                <a:solidFill>
                  <a:srgbClr val="0070C0"/>
                </a:solidFill>
                <a:latin typeface="+mn-lt"/>
              </a:rPr>
            </a:br>
            <a:r>
              <a:rPr lang="en-US" sz="3200" b="1" dirty="0">
                <a:solidFill>
                  <a:srgbClr val="0070C0"/>
                </a:solidFill>
                <a:latin typeface="+mn-lt"/>
              </a:rPr>
              <a:t>Thomas Bossert</a:t>
            </a:r>
            <a:br>
              <a:rPr lang="en-US" sz="2400" b="1" dirty="0">
                <a:solidFill>
                  <a:srgbClr val="0070C0"/>
                </a:solidFill>
                <a:latin typeface="+mn-lt"/>
              </a:rPr>
            </a:br>
            <a:r>
              <a:rPr lang="en-US" sz="2400" b="1" dirty="0">
                <a:solidFill>
                  <a:srgbClr val="0070C0"/>
                </a:solidFill>
                <a:latin typeface="+mn-lt"/>
              </a:rPr>
              <a:t>Harvard School of Public Health</a:t>
            </a:r>
          </a:p>
        </p:txBody>
      </p:sp>
      <p:pic>
        <p:nvPicPr>
          <p:cNvPr id="4" name="Picture 3">
            <a:extLst>
              <a:ext uri="{FF2B5EF4-FFF2-40B4-BE49-F238E27FC236}">
                <a16:creationId xmlns:a16="http://schemas.microsoft.com/office/drawing/2014/main" id="{C37537C7-ACF9-419A-BF01-153F371523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55" y="5416523"/>
            <a:ext cx="1996249" cy="1167038"/>
          </a:xfrm>
          <a:prstGeom prst="rect">
            <a:avLst/>
          </a:prstGeom>
        </p:spPr>
      </p:pic>
      <p:pic>
        <p:nvPicPr>
          <p:cNvPr id="5" name="Picture 4">
            <a:extLst>
              <a:ext uri="{FF2B5EF4-FFF2-40B4-BE49-F238E27FC236}">
                <a16:creationId xmlns:a16="http://schemas.microsoft.com/office/drawing/2014/main" id="{FDCB727E-1814-4ED0-8D51-CB6DBCD885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61568" y="5618466"/>
            <a:ext cx="2140142" cy="763152"/>
          </a:xfrm>
          <a:prstGeom prst="rect">
            <a:avLst/>
          </a:prstGeom>
        </p:spPr>
      </p:pic>
      <p:pic>
        <p:nvPicPr>
          <p:cNvPr id="6" name="Picture 5">
            <a:extLst>
              <a:ext uri="{FF2B5EF4-FFF2-40B4-BE49-F238E27FC236}">
                <a16:creationId xmlns:a16="http://schemas.microsoft.com/office/drawing/2014/main" id="{6CE60ABD-DE2D-4A2C-B67D-56D12DF34A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20325" y="5440397"/>
            <a:ext cx="2752314" cy="1324642"/>
          </a:xfrm>
          <a:prstGeom prst="rect">
            <a:avLst/>
          </a:prstGeom>
        </p:spPr>
      </p:pic>
      <p:pic>
        <p:nvPicPr>
          <p:cNvPr id="7" name="Picture 6">
            <a:extLst>
              <a:ext uri="{FF2B5EF4-FFF2-40B4-BE49-F238E27FC236}">
                <a16:creationId xmlns:a16="http://schemas.microsoft.com/office/drawing/2014/main" id="{C0D39D7D-7AA6-458F-B626-4733390934E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54627" y="5585907"/>
            <a:ext cx="963292" cy="923885"/>
          </a:xfrm>
          <a:prstGeom prst="rect">
            <a:avLst/>
          </a:prstGeom>
        </p:spPr>
      </p:pic>
      <p:pic>
        <p:nvPicPr>
          <p:cNvPr id="8" name="Picture 7">
            <a:extLst>
              <a:ext uri="{FF2B5EF4-FFF2-40B4-BE49-F238E27FC236}">
                <a16:creationId xmlns:a16="http://schemas.microsoft.com/office/drawing/2014/main" id="{1DD6CE92-62FD-40E8-B19B-9AC262187063}"/>
              </a:ext>
            </a:extLst>
          </p:cNvPr>
          <p:cNvPicPr>
            <a:picLocks noChangeAspect="1"/>
          </p:cNvPicPr>
          <p:nvPr/>
        </p:nvPicPr>
        <p:blipFill>
          <a:blip r:embed="rId6"/>
          <a:stretch>
            <a:fillRect/>
          </a:stretch>
        </p:blipFill>
        <p:spPr>
          <a:xfrm>
            <a:off x="4901710" y="0"/>
            <a:ext cx="2365642" cy="1330455"/>
          </a:xfrm>
          <a:prstGeom prst="rect">
            <a:avLst/>
          </a:prstGeom>
        </p:spPr>
      </p:pic>
      <p:pic>
        <p:nvPicPr>
          <p:cNvPr id="12" name="Picture 11">
            <a:extLst>
              <a:ext uri="{FF2B5EF4-FFF2-40B4-BE49-F238E27FC236}">
                <a16:creationId xmlns:a16="http://schemas.microsoft.com/office/drawing/2014/main" id="{68D77867-339E-41B3-A2E0-898D1EA27CD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82855" y="5334744"/>
            <a:ext cx="1426210" cy="142621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10245" name="Rectangle 2"/>
          <p:cNvSpPr>
            <a:spLocks noGrp="1" noChangeArrowheads="1"/>
          </p:cNvSpPr>
          <p:nvPr>
            <p:ph type="title"/>
          </p:nvPr>
        </p:nvSpPr>
        <p:spPr>
          <a:xfrm>
            <a:off x="2362200" y="340333"/>
            <a:ext cx="7848600" cy="1447800"/>
          </a:xfrm>
        </p:spPr>
        <p:txBody>
          <a:bodyPr/>
          <a:lstStyle/>
          <a:p>
            <a:pPr algn="ctr" eaLnBrk="1" hangingPunct="1"/>
            <a:r>
              <a:rPr lang="en-US" altLang="en-US" sz="3200" b="1" dirty="0">
                <a:latin typeface="+mn-lt"/>
              </a:rPr>
              <a:t>Next Linked Cause of Inadequate Health Care: Insufficient </a:t>
            </a:r>
            <a:r>
              <a:rPr lang="en-US" altLang="en-US" sz="3200" b="1" u="sng" dirty="0">
                <a:latin typeface="+mn-lt"/>
              </a:rPr>
              <a:t>quantity</a:t>
            </a:r>
          </a:p>
        </p:txBody>
      </p:sp>
      <p:sp>
        <p:nvSpPr>
          <p:cNvPr id="10246" name="Rectangle 3"/>
          <p:cNvSpPr>
            <a:spLocks noGrp="1" noChangeArrowheads="1"/>
          </p:cNvSpPr>
          <p:nvPr>
            <p:ph type="body" idx="1"/>
          </p:nvPr>
        </p:nvSpPr>
        <p:spPr>
          <a:xfrm>
            <a:off x="3615063" y="3048000"/>
            <a:ext cx="2362200" cy="1849481"/>
          </a:xfrm>
        </p:spPr>
        <p:txBody>
          <a:bodyPr/>
          <a:lstStyle/>
          <a:p>
            <a:pPr eaLnBrk="1" hangingPunct="1">
              <a:buFontTx/>
              <a:buNone/>
            </a:pPr>
            <a:endParaRPr lang="en-US" altLang="en-US" sz="1200" dirty="0"/>
          </a:p>
          <a:p>
            <a:pPr eaLnBrk="1" hangingPunct="1">
              <a:buFontTx/>
              <a:buNone/>
            </a:pPr>
            <a:r>
              <a:rPr lang="en-US" altLang="en-US" dirty="0"/>
              <a:t>	</a:t>
            </a:r>
            <a:r>
              <a:rPr lang="en-US" altLang="en-US" sz="2800" dirty="0"/>
              <a:t>Inadequate prevention and care</a:t>
            </a:r>
          </a:p>
        </p:txBody>
      </p:sp>
      <p:sp>
        <p:nvSpPr>
          <p:cNvPr id="10247" name="Line 4"/>
          <p:cNvSpPr>
            <a:spLocks noChangeShapeType="1"/>
          </p:cNvSpPr>
          <p:nvPr/>
        </p:nvSpPr>
        <p:spPr bwMode="auto">
          <a:xfrm flipH="1">
            <a:off x="5670360" y="2615561"/>
            <a:ext cx="990600" cy="533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8" name="Line 5"/>
          <p:cNvSpPr>
            <a:spLocks noChangeShapeType="1"/>
          </p:cNvSpPr>
          <p:nvPr/>
        </p:nvSpPr>
        <p:spPr bwMode="auto">
          <a:xfrm flipH="1" flipV="1">
            <a:off x="5736921" y="4750594"/>
            <a:ext cx="749430" cy="24293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49" name="Text Box 6"/>
          <p:cNvSpPr txBox="1">
            <a:spLocks noChangeArrowheads="1"/>
          </p:cNvSpPr>
          <p:nvPr/>
        </p:nvSpPr>
        <p:spPr bwMode="auto">
          <a:xfrm>
            <a:off x="6788098" y="4316973"/>
            <a:ext cx="30480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Insufficient quantity of prevention and services consumed</a:t>
            </a:r>
          </a:p>
        </p:txBody>
      </p:sp>
      <p:sp>
        <p:nvSpPr>
          <p:cNvPr id="10250" name="Text Box 7"/>
          <p:cNvSpPr txBox="1">
            <a:spLocks noChangeArrowheads="1"/>
          </p:cNvSpPr>
          <p:nvPr/>
        </p:nvSpPr>
        <p:spPr bwMode="auto">
          <a:xfrm>
            <a:off x="7239000" y="2438400"/>
            <a:ext cx="2667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Poor quality of prevention and care</a:t>
            </a:r>
          </a:p>
        </p:txBody>
      </p:sp>
      <p:sp>
        <p:nvSpPr>
          <p:cNvPr id="10251" name="Oval 8"/>
          <p:cNvSpPr>
            <a:spLocks noChangeArrowheads="1"/>
          </p:cNvSpPr>
          <p:nvPr/>
        </p:nvSpPr>
        <p:spPr bwMode="auto">
          <a:xfrm>
            <a:off x="6705600" y="2209800"/>
            <a:ext cx="3352800" cy="1219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6393" name="AutoShape 9" descr="40%"/>
          <p:cNvSpPr>
            <a:spLocks noChangeArrowheads="1"/>
          </p:cNvSpPr>
          <p:nvPr/>
        </p:nvSpPr>
        <p:spPr bwMode="auto">
          <a:xfrm rot="7606469">
            <a:off x="9306793" y="3496355"/>
            <a:ext cx="990600" cy="539750"/>
          </a:xfrm>
          <a:custGeom>
            <a:avLst/>
            <a:gdLst>
              <a:gd name="T0" fmla="*/ 1562603259 w 21600"/>
              <a:gd name="T1" fmla="*/ 0 h 21600"/>
              <a:gd name="T2" fmla="*/ 0 w 21600"/>
              <a:gd name="T3" fmla="*/ 168515747 h 21600"/>
              <a:gd name="T4" fmla="*/ 1562603259 w 21600"/>
              <a:gd name="T5" fmla="*/ 337031495 h 21600"/>
              <a:gd name="T6" fmla="*/ 2083470828 w 21600"/>
              <a:gd name="T7" fmla="*/ 1685157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pattFill prst="pct40">
            <a:fgClr>
              <a:srgbClr val="FF0000"/>
            </a:fgClr>
            <a:bgClr>
              <a:srgbClr val="FFFFFF"/>
            </a:bgClr>
          </a:pattFill>
          <a:ln w="9525">
            <a:solidFill>
              <a:schemeClr val="tx1"/>
            </a:solidFill>
            <a:miter lim="800000"/>
            <a:headEnd/>
            <a:tailEnd/>
          </a:ln>
        </p:spPr>
        <p:txBody>
          <a:bodyPr wrap="none" anchor="ctr"/>
          <a:lstStyle/>
          <a:p>
            <a:endParaRPr lang="en-US"/>
          </a:p>
        </p:txBody>
      </p:sp>
      <p:sp>
        <p:nvSpPr>
          <p:cNvPr id="10253" name="Text Box 10"/>
          <p:cNvSpPr txBox="1">
            <a:spLocks noChangeArrowheads="1"/>
          </p:cNvSpPr>
          <p:nvPr/>
        </p:nvSpPr>
        <p:spPr bwMode="auto">
          <a:xfrm>
            <a:off x="3952788" y="5098902"/>
            <a:ext cx="13716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Broad Cause</a:t>
            </a:r>
          </a:p>
        </p:txBody>
      </p:sp>
      <p:sp>
        <p:nvSpPr>
          <p:cNvPr id="10254" name="AutoShape 11"/>
          <p:cNvSpPr>
            <a:spLocks noChangeArrowheads="1"/>
          </p:cNvSpPr>
          <p:nvPr/>
        </p:nvSpPr>
        <p:spPr bwMode="auto">
          <a:xfrm rot="10785608">
            <a:off x="7427525" y="5585017"/>
            <a:ext cx="2209800" cy="914400"/>
          </a:xfrm>
          <a:prstGeom prst="wedgeRoundRectCallout">
            <a:avLst>
              <a:gd name="adj1" fmla="val -43750"/>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10255" name="Text Box 12"/>
          <p:cNvSpPr txBox="1">
            <a:spLocks noChangeArrowheads="1"/>
          </p:cNvSpPr>
          <p:nvPr/>
        </p:nvSpPr>
        <p:spPr bwMode="auto">
          <a:xfrm>
            <a:off x="7694225" y="5703664"/>
            <a:ext cx="1676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Next linked cause(s)</a:t>
            </a:r>
          </a:p>
        </p:txBody>
      </p:sp>
      <p:sp>
        <p:nvSpPr>
          <p:cNvPr id="16397" name="Oval 13"/>
          <p:cNvSpPr>
            <a:spLocks noChangeArrowheads="1"/>
          </p:cNvSpPr>
          <p:nvPr/>
        </p:nvSpPr>
        <p:spPr bwMode="auto">
          <a:xfrm>
            <a:off x="6486351" y="4114800"/>
            <a:ext cx="3445785" cy="142258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0257" name="AutoShape 14"/>
          <p:cNvSpPr>
            <a:spLocks noChangeArrowheads="1"/>
          </p:cNvSpPr>
          <p:nvPr/>
        </p:nvSpPr>
        <p:spPr bwMode="auto">
          <a:xfrm rot="10800000">
            <a:off x="3837282" y="5118967"/>
            <a:ext cx="1295400" cy="685800"/>
          </a:xfrm>
          <a:prstGeom prst="wedgeRoundRectCallout">
            <a:avLst>
              <a:gd name="adj1" fmla="val -43750"/>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10258" name="Text Box 15"/>
          <p:cNvSpPr txBox="1">
            <a:spLocks noChangeArrowheads="1"/>
          </p:cNvSpPr>
          <p:nvPr/>
        </p:nvSpPr>
        <p:spPr bwMode="auto">
          <a:xfrm>
            <a:off x="1676400" y="3124201"/>
            <a:ext cx="1905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Growing TB and HIV Incidence</a:t>
            </a:r>
          </a:p>
        </p:txBody>
      </p:sp>
      <p:sp>
        <p:nvSpPr>
          <p:cNvPr id="10259" name="Line 16"/>
          <p:cNvSpPr>
            <a:spLocks noChangeShapeType="1"/>
          </p:cNvSpPr>
          <p:nvPr/>
        </p:nvSpPr>
        <p:spPr bwMode="auto">
          <a:xfrm flipH="1">
            <a:off x="2959100" y="3972739"/>
            <a:ext cx="6223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0" name="Rectangle 17"/>
          <p:cNvSpPr>
            <a:spLocks noChangeArrowheads="1"/>
          </p:cNvSpPr>
          <p:nvPr/>
        </p:nvSpPr>
        <p:spPr bwMode="auto">
          <a:xfrm>
            <a:off x="4003133" y="2076629"/>
            <a:ext cx="2667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400" dirty="0">
                <a:latin typeface="+mn-lt"/>
              </a:rPr>
              <a:t>Unhealthy/high-risk behavior(s</a:t>
            </a:r>
            <a:r>
              <a:rPr lang="en-US" altLang="en-US" sz="1400" dirty="0">
                <a:latin typeface="Times New Roman" pitchFamily="18" charset="0"/>
              </a:rPr>
              <a:t>)</a:t>
            </a:r>
          </a:p>
        </p:txBody>
      </p:sp>
      <p:sp>
        <p:nvSpPr>
          <p:cNvPr id="10261" name="Line 18"/>
          <p:cNvSpPr>
            <a:spLocks noChangeShapeType="1"/>
          </p:cNvSpPr>
          <p:nvPr/>
        </p:nvSpPr>
        <p:spPr bwMode="auto">
          <a:xfrm flipH="1">
            <a:off x="3241133" y="2308310"/>
            <a:ext cx="762000" cy="914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2" name="Rectangle 19"/>
          <p:cNvSpPr>
            <a:spLocks noChangeArrowheads="1"/>
          </p:cNvSpPr>
          <p:nvPr/>
        </p:nvSpPr>
        <p:spPr bwMode="auto">
          <a:xfrm>
            <a:off x="3616036" y="5893784"/>
            <a:ext cx="222702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600" dirty="0">
                <a:latin typeface="+mn-lt"/>
              </a:rPr>
              <a:t>Socio Economic Changes</a:t>
            </a:r>
          </a:p>
        </p:txBody>
      </p:sp>
      <p:sp>
        <p:nvSpPr>
          <p:cNvPr id="10263" name="Line 20"/>
          <p:cNvSpPr>
            <a:spLocks noChangeShapeType="1"/>
          </p:cNvSpPr>
          <p:nvPr/>
        </p:nvSpPr>
        <p:spPr bwMode="auto">
          <a:xfrm rot="1539218" flipH="1" flipV="1">
            <a:off x="2806700" y="4425950"/>
            <a:ext cx="1143000" cy="12192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0264" name="Oval 21"/>
          <p:cNvSpPr>
            <a:spLocks noChangeArrowheads="1"/>
          </p:cNvSpPr>
          <p:nvPr/>
        </p:nvSpPr>
        <p:spPr bwMode="auto">
          <a:xfrm>
            <a:off x="3657600" y="3195564"/>
            <a:ext cx="2511381" cy="168123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0265" name="Text Box 22"/>
          <p:cNvSpPr txBox="1">
            <a:spLocks noChangeArrowheads="1"/>
          </p:cNvSpPr>
          <p:nvPr/>
        </p:nvSpPr>
        <p:spPr bwMode="auto">
          <a:xfrm>
            <a:off x="4953000" y="-762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2400">
                <a:latin typeface="Times New Roman" pitchFamily="18" charset="0"/>
              </a:rPr>
              <a:t>Review</a:t>
            </a:r>
          </a:p>
        </p:txBody>
      </p:sp>
      <p:sp>
        <p:nvSpPr>
          <p:cNvPr id="2" name="Date Placeholder 1"/>
          <p:cNvSpPr>
            <a:spLocks noGrp="1"/>
          </p:cNvSpPr>
          <p:nvPr>
            <p:ph type="dt" sz="half" idx="10"/>
          </p:nvPr>
        </p:nvSpPr>
        <p:spPr/>
        <p:txBody>
          <a:bodyPr/>
          <a:lstStyle/>
          <a:p>
            <a:pPr>
              <a:defRPr/>
            </a:pPr>
            <a:fld id="{ED529A4F-23E6-47EF-B4BE-612B375ACACA}" type="datetime1">
              <a:rPr lang="en-US" smtClean="0"/>
              <a:t>5/1/2019</a:t>
            </a:fld>
            <a:endParaRPr lang="en-US" altLang="en-US"/>
          </a:p>
        </p:txBody>
      </p:sp>
    </p:spTree>
    <p:extLst>
      <p:ext uri="{BB962C8B-B14F-4D97-AF65-F5344CB8AC3E}">
        <p14:creationId xmlns:p14="http://schemas.microsoft.com/office/powerpoint/2010/main" val="10156964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397"/>
                                        </p:tgtEl>
                                        <p:attrNameLst>
                                          <p:attrName>style.visibility</p:attrName>
                                        </p:attrNameLst>
                                      </p:cBhvr>
                                      <p:to>
                                        <p:strVal val="visible"/>
                                      </p:to>
                                    </p:set>
                                    <p:anim calcmode="lin" valueType="num">
                                      <p:cBhvr additive="base">
                                        <p:cTn id="7" dur="500" fill="hold"/>
                                        <p:tgtEl>
                                          <p:spTgt spid="16397"/>
                                        </p:tgtEl>
                                        <p:attrNameLst>
                                          <p:attrName>ppt_x</p:attrName>
                                        </p:attrNameLst>
                                      </p:cBhvr>
                                      <p:tavLst>
                                        <p:tav tm="0">
                                          <p:val>
                                            <p:strVal val="0-#ppt_w/2"/>
                                          </p:val>
                                        </p:tav>
                                        <p:tav tm="100000">
                                          <p:val>
                                            <p:strVal val="#ppt_x"/>
                                          </p:val>
                                        </p:tav>
                                      </p:tavLst>
                                    </p:anim>
                                    <p:anim calcmode="lin" valueType="num">
                                      <p:cBhvr additive="base">
                                        <p:cTn id="8" dur="500" fill="hold"/>
                                        <p:tgtEl>
                                          <p:spTgt spid="1639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6393"/>
                                        </p:tgtEl>
                                        <p:attrNameLst>
                                          <p:attrName>style.visibility</p:attrName>
                                        </p:attrNameLst>
                                      </p:cBhvr>
                                      <p:to>
                                        <p:strVal val="visible"/>
                                      </p:to>
                                    </p:set>
                                    <p:anim calcmode="lin" valueType="num">
                                      <p:cBhvr additive="base">
                                        <p:cTn id="13" dur="500" fill="hold"/>
                                        <p:tgtEl>
                                          <p:spTgt spid="16393"/>
                                        </p:tgtEl>
                                        <p:attrNameLst>
                                          <p:attrName>ppt_x</p:attrName>
                                        </p:attrNameLst>
                                      </p:cBhvr>
                                      <p:tavLst>
                                        <p:tav tm="0">
                                          <p:val>
                                            <p:strVal val="0-#ppt_w/2"/>
                                          </p:val>
                                        </p:tav>
                                        <p:tav tm="100000">
                                          <p:val>
                                            <p:strVal val="#ppt_x"/>
                                          </p:val>
                                        </p:tav>
                                      </p:tavLst>
                                    </p:anim>
                                    <p:anim calcmode="lin" valueType="num">
                                      <p:cBhvr additive="base">
                                        <p:cTn id="14" dur="500" fill="hold"/>
                                        <p:tgtEl>
                                          <p:spTgt spid="1639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3" grpId="0" animBg="1"/>
      <p:bldP spid="1639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endParaRPr lang="en-US" altLang="en-US" sz="1400" dirty="0">
              <a:latin typeface="Times New Roman" pitchFamily="18" charset="0"/>
            </a:endParaRPr>
          </a:p>
        </p:txBody>
      </p:sp>
      <p:sp>
        <p:nvSpPr>
          <p:cNvPr id="11269" name="Rectangle 2"/>
          <p:cNvSpPr>
            <a:spLocks noGrp="1" noChangeArrowheads="1"/>
          </p:cNvSpPr>
          <p:nvPr>
            <p:ph type="body" idx="4294967295"/>
          </p:nvPr>
        </p:nvSpPr>
        <p:spPr>
          <a:xfrm>
            <a:off x="1689626" y="2142455"/>
            <a:ext cx="3048000" cy="2583241"/>
          </a:xfrm>
        </p:spPr>
        <p:txBody>
          <a:bodyPr/>
          <a:lstStyle/>
          <a:p>
            <a:pPr eaLnBrk="1" hangingPunct="1">
              <a:buFontTx/>
              <a:buNone/>
            </a:pPr>
            <a:endParaRPr lang="en-US" altLang="en-US" dirty="0"/>
          </a:p>
          <a:p>
            <a:pPr eaLnBrk="1" hangingPunct="1">
              <a:buFontTx/>
              <a:buNone/>
            </a:pPr>
            <a:r>
              <a:rPr lang="en-US" altLang="en-US" dirty="0"/>
              <a:t>	</a:t>
            </a:r>
            <a:r>
              <a:rPr lang="en-US" altLang="en-US" sz="2400" dirty="0"/>
              <a:t>Insufficient quantity of prevention and services consumed</a:t>
            </a:r>
          </a:p>
          <a:p>
            <a:pPr eaLnBrk="1" hangingPunct="1">
              <a:buFontTx/>
              <a:buNone/>
            </a:pPr>
            <a:endParaRPr lang="en-US" altLang="en-US" sz="2800" dirty="0"/>
          </a:p>
        </p:txBody>
      </p:sp>
      <p:sp>
        <p:nvSpPr>
          <p:cNvPr id="11270" name="Text Box 3"/>
          <p:cNvSpPr txBox="1">
            <a:spLocks noChangeArrowheads="1"/>
          </p:cNvSpPr>
          <p:nvPr/>
        </p:nvSpPr>
        <p:spPr bwMode="auto">
          <a:xfrm>
            <a:off x="7136349" y="1902768"/>
            <a:ext cx="3581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Inadequate demand</a:t>
            </a:r>
          </a:p>
        </p:txBody>
      </p:sp>
      <p:sp>
        <p:nvSpPr>
          <p:cNvPr id="11271" name="Text Box 4"/>
          <p:cNvSpPr txBox="1">
            <a:spLocks noChangeArrowheads="1"/>
          </p:cNvSpPr>
          <p:nvPr/>
        </p:nvSpPr>
        <p:spPr bwMode="auto">
          <a:xfrm>
            <a:off x="6934200" y="4343400"/>
            <a:ext cx="3429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800" dirty="0">
                <a:latin typeface="+mn-lt"/>
              </a:rPr>
              <a:t>Inadequate supply</a:t>
            </a:r>
          </a:p>
        </p:txBody>
      </p:sp>
      <p:sp>
        <p:nvSpPr>
          <p:cNvPr id="11272" name="Line 5"/>
          <p:cNvSpPr>
            <a:spLocks noChangeShapeType="1"/>
          </p:cNvSpPr>
          <p:nvPr/>
        </p:nvSpPr>
        <p:spPr bwMode="auto">
          <a:xfrm flipH="1">
            <a:off x="4800600" y="2133600"/>
            <a:ext cx="1981200" cy="6858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3" name="Line 6"/>
          <p:cNvSpPr>
            <a:spLocks noChangeShapeType="1"/>
          </p:cNvSpPr>
          <p:nvPr/>
        </p:nvSpPr>
        <p:spPr bwMode="auto">
          <a:xfrm flipH="1" flipV="1">
            <a:off x="4876800" y="3581400"/>
            <a:ext cx="1905000" cy="914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1274" name="Oval 7"/>
          <p:cNvSpPr>
            <a:spLocks noChangeArrowheads="1"/>
          </p:cNvSpPr>
          <p:nvPr/>
        </p:nvSpPr>
        <p:spPr bwMode="auto">
          <a:xfrm>
            <a:off x="1752600" y="2438400"/>
            <a:ext cx="3048000" cy="2095497"/>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1275" name="Rectangle 8"/>
          <p:cNvSpPr>
            <a:spLocks noChangeArrowheads="1"/>
          </p:cNvSpPr>
          <p:nvPr/>
        </p:nvSpPr>
        <p:spPr bwMode="auto">
          <a:xfrm>
            <a:off x="2133600" y="304800"/>
            <a:ext cx="79248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b="1" dirty="0">
                <a:latin typeface="+mn-lt"/>
              </a:rPr>
              <a:t>Next Linked Causes:</a:t>
            </a:r>
          </a:p>
          <a:p>
            <a:pPr algn="ctr" eaLnBrk="1" hangingPunct="1">
              <a:spcBef>
                <a:spcPct val="0"/>
              </a:spcBef>
              <a:buFontTx/>
              <a:buNone/>
            </a:pPr>
            <a:r>
              <a:rPr lang="en-US" altLang="en-US" b="1" dirty="0">
                <a:latin typeface="+mn-lt"/>
              </a:rPr>
              <a:t>Insufficient </a:t>
            </a:r>
            <a:r>
              <a:rPr lang="en-US" altLang="en-US" b="1" u="sng" dirty="0">
                <a:latin typeface="+mn-lt"/>
              </a:rPr>
              <a:t>Quantity</a:t>
            </a:r>
            <a:r>
              <a:rPr lang="en-US" altLang="en-US" b="1" dirty="0">
                <a:latin typeface="+mn-lt"/>
              </a:rPr>
              <a:t> of Services Consumed</a:t>
            </a:r>
          </a:p>
        </p:txBody>
      </p:sp>
      <p:sp>
        <p:nvSpPr>
          <p:cNvPr id="11276" name="AutoShape 9"/>
          <p:cNvSpPr>
            <a:spLocks noChangeArrowheads="1"/>
          </p:cNvSpPr>
          <p:nvPr/>
        </p:nvSpPr>
        <p:spPr bwMode="auto">
          <a:xfrm rot="10800000">
            <a:off x="1988127" y="5051286"/>
            <a:ext cx="2286000" cy="914400"/>
          </a:xfrm>
          <a:prstGeom prst="wedgeRoundRectCallout">
            <a:avLst>
              <a:gd name="adj1" fmla="val -46806"/>
              <a:gd name="adj2" fmla="val 84028"/>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11277" name="Text Box 10"/>
          <p:cNvSpPr txBox="1">
            <a:spLocks noChangeArrowheads="1"/>
          </p:cNvSpPr>
          <p:nvPr/>
        </p:nvSpPr>
        <p:spPr bwMode="auto">
          <a:xfrm>
            <a:off x="2292927" y="5154543"/>
            <a:ext cx="1676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Next linked cause</a:t>
            </a:r>
          </a:p>
        </p:txBody>
      </p:sp>
      <p:sp>
        <p:nvSpPr>
          <p:cNvPr id="11278" name="Text Box 11"/>
          <p:cNvSpPr txBox="1">
            <a:spLocks noChangeArrowheads="1"/>
          </p:cNvSpPr>
          <p:nvPr/>
        </p:nvSpPr>
        <p:spPr bwMode="auto">
          <a:xfrm>
            <a:off x="7259152" y="5440363"/>
            <a:ext cx="297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Further linked problems and causes</a:t>
            </a:r>
          </a:p>
        </p:txBody>
      </p:sp>
      <p:sp>
        <p:nvSpPr>
          <p:cNvPr id="11279" name="AutoShape 12"/>
          <p:cNvSpPr>
            <a:spLocks noChangeArrowheads="1"/>
          </p:cNvSpPr>
          <p:nvPr/>
        </p:nvSpPr>
        <p:spPr bwMode="auto">
          <a:xfrm rot="10800000">
            <a:off x="7200900" y="5372100"/>
            <a:ext cx="2743200" cy="838200"/>
          </a:xfrm>
          <a:prstGeom prst="wedgeRoundRectCallout">
            <a:avLst>
              <a:gd name="adj1" fmla="val -43750"/>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11280" name="Oval 13"/>
          <p:cNvSpPr>
            <a:spLocks noChangeArrowheads="1"/>
          </p:cNvSpPr>
          <p:nvPr/>
        </p:nvSpPr>
        <p:spPr bwMode="auto">
          <a:xfrm>
            <a:off x="6858000" y="1752600"/>
            <a:ext cx="3581400" cy="762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1281" name="Oval 14"/>
          <p:cNvSpPr>
            <a:spLocks noChangeArrowheads="1"/>
          </p:cNvSpPr>
          <p:nvPr/>
        </p:nvSpPr>
        <p:spPr bwMode="auto">
          <a:xfrm>
            <a:off x="6781800" y="4038600"/>
            <a:ext cx="3581400" cy="1219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2" name="Date Placeholder 1"/>
          <p:cNvSpPr>
            <a:spLocks noGrp="1"/>
          </p:cNvSpPr>
          <p:nvPr>
            <p:ph type="dt" sz="half" idx="10"/>
          </p:nvPr>
        </p:nvSpPr>
        <p:spPr/>
        <p:txBody>
          <a:bodyPr/>
          <a:lstStyle/>
          <a:p>
            <a:pPr>
              <a:defRPr/>
            </a:pPr>
            <a:fld id="{130B1112-521D-442A-859A-97B097A7C1B9}" type="datetime1">
              <a:rPr lang="en-US" smtClean="0"/>
              <a:t>5/1/2019</a:t>
            </a:fld>
            <a:endParaRPr lang="en-US" altLang="en-US"/>
          </a:p>
        </p:txBody>
      </p:sp>
    </p:spTree>
    <p:extLst>
      <p:ext uri="{BB962C8B-B14F-4D97-AF65-F5344CB8AC3E}">
        <p14:creationId xmlns:p14="http://schemas.microsoft.com/office/powerpoint/2010/main" val="1551826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Footer Placeholder 2"/>
          <p:cNvSpPr>
            <a:spLocks noGrp="1"/>
          </p:cNvSpPr>
          <p:nvPr>
            <p:ph type="ftr" sz="quarter" idx="11"/>
          </p:nvPr>
        </p:nvSpPr>
        <p:spPr bwMode="auto">
          <a:xfrm>
            <a:off x="4693857" y="6213895"/>
            <a:ext cx="2895600" cy="4572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12293" name="Rectangle 2"/>
          <p:cNvSpPr>
            <a:spLocks noGrp="1" noChangeArrowheads="1"/>
          </p:cNvSpPr>
          <p:nvPr>
            <p:ph type="body" idx="4294967295"/>
          </p:nvPr>
        </p:nvSpPr>
        <p:spPr>
          <a:xfrm>
            <a:off x="1524000" y="1295400"/>
            <a:ext cx="3429000" cy="4800600"/>
          </a:xfrm>
        </p:spPr>
        <p:txBody>
          <a:bodyPr/>
          <a:lstStyle/>
          <a:p>
            <a:pPr eaLnBrk="1" hangingPunct="1">
              <a:buFontTx/>
              <a:buNone/>
            </a:pPr>
            <a:r>
              <a:rPr lang="en-US" altLang="en-US" dirty="0"/>
              <a:t>	</a:t>
            </a:r>
          </a:p>
          <a:p>
            <a:pPr eaLnBrk="1" hangingPunct="1">
              <a:buFontTx/>
              <a:buNone/>
            </a:pPr>
            <a:endParaRPr lang="en-US" altLang="en-US" dirty="0"/>
          </a:p>
          <a:p>
            <a:pPr eaLnBrk="1" hangingPunct="1">
              <a:buFontTx/>
              <a:buNone/>
            </a:pPr>
            <a:r>
              <a:rPr lang="en-US" altLang="en-US" dirty="0"/>
              <a:t>		</a:t>
            </a:r>
          </a:p>
        </p:txBody>
      </p:sp>
      <p:sp>
        <p:nvSpPr>
          <p:cNvPr id="12294" name="Text Box 3"/>
          <p:cNvSpPr txBox="1">
            <a:spLocks noChangeArrowheads="1"/>
          </p:cNvSpPr>
          <p:nvPr/>
        </p:nvSpPr>
        <p:spPr bwMode="auto">
          <a:xfrm>
            <a:off x="7315200" y="4648200"/>
            <a:ext cx="2895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endParaRPr lang="en-US" altLang="en-US">
              <a:latin typeface="Times New Roman" pitchFamily="18" charset="0"/>
            </a:endParaRPr>
          </a:p>
        </p:txBody>
      </p:sp>
      <p:sp>
        <p:nvSpPr>
          <p:cNvPr id="12295" name="Line 4"/>
          <p:cNvSpPr>
            <a:spLocks noChangeShapeType="1"/>
          </p:cNvSpPr>
          <p:nvPr/>
        </p:nvSpPr>
        <p:spPr bwMode="auto">
          <a:xfrm flipH="1">
            <a:off x="5219700" y="2617788"/>
            <a:ext cx="22860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296" name="Oval 5"/>
          <p:cNvSpPr>
            <a:spLocks noChangeArrowheads="1"/>
          </p:cNvSpPr>
          <p:nvPr/>
        </p:nvSpPr>
        <p:spPr bwMode="auto">
          <a:xfrm>
            <a:off x="1905000" y="1703388"/>
            <a:ext cx="3048000" cy="1116012"/>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2297" name="Oval 6"/>
          <p:cNvSpPr>
            <a:spLocks noChangeArrowheads="1"/>
          </p:cNvSpPr>
          <p:nvPr/>
        </p:nvSpPr>
        <p:spPr bwMode="auto">
          <a:xfrm>
            <a:off x="1676400" y="4038600"/>
            <a:ext cx="2171700" cy="1143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2298" name="Text Box 7"/>
          <p:cNvSpPr txBox="1">
            <a:spLocks noChangeArrowheads="1"/>
          </p:cNvSpPr>
          <p:nvPr/>
        </p:nvSpPr>
        <p:spPr bwMode="auto">
          <a:xfrm>
            <a:off x="1828800" y="304800"/>
            <a:ext cx="845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3600" b="1" dirty="0">
                <a:latin typeface="+mn-lt"/>
              </a:rPr>
              <a:t>Further Linked Problems and Causes</a:t>
            </a:r>
          </a:p>
        </p:txBody>
      </p:sp>
      <p:sp>
        <p:nvSpPr>
          <p:cNvPr id="12299" name="Rectangle 8"/>
          <p:cNvSpPr>
            <a:spLocks noChangeArrowheads="1"/>
          </p:cNvSpPr>
          <p:nvPr/>
        </p:nvSpPr>
        <p:spPr bwMode="auto">
          <a:xfrm>
            <a:off x="2171700" y="2008189"/>
            <a:ext cx="27432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200" dirty="0">
                <a:latin typeface="+mn-lt"/>
              </a:rPr>
              <a:t>Inadequate demand</a:t>
            </a:r>
          </a:p>
        </p:txBody>
      </p:sp>
      <p:sp>
        <p:nvSpPr>
          <p:cNvPr id="12300" name="Rectangle 9"/>
          <p:cNvSpPr>
            <a:spLocks noChangeArrowheads="1"/>
          </p:cNvSpPr>
          <p:nvPr/>
        </p:nvSpPr>
        <p:spPr bwMode="auto">
          <a:xfrm>
            <a:off x="1970089" y="4191001"/>
            <a:ext cx="20796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Inadequate Supply</a:t>
            </a:r>
          </a:p>
        </p:txBody>
      </p:sp>
      <p:sp>
        <p:nvSpPr>
          <p:cNvPr id="12301" name="Text Box 10"/>
          <p:cNvSpPr txBox="1">
            <a:spLocks noChangeArrowheads="1"/>
          </p:cNvSpPr>
          <p:nvPr/>
        </p:nvSpPr>
        <p:spPr bwMode="auto">
          <a:xfrm>
            <a:off x="7620000" y="1143001"/>
            <a:ext cx="2286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Lack of perceived need</a:t>
            </a:r>
          </a:p>
        </p:txBody>
      </p:sp>
      <p:sp>
        <p:nvSpPr>
          <p:cNvPr id="12302" name="Rectangle 11"/>
          <p:cNvSpPr>
            <a:spLocks noChangeArrowheads="1"/>
          </p:cNvSpPr>
          <p:nvPr/>
        </p:nvSpPr>
        <p:spPr bwMode="auto">
          <a:xfrm>
            <a:off x="7620000" y="2362201"/>
            <a:ext cx="2590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Dissatisfaction with service “qualities”</a:t>
            </a:r>
          </a:p>
        </p:txBody>
      </p:sp>
      <p:sp>
        <p:nvSpPr>
          <p:cNvPr id="12303" name="Line 12"/>
          <p:cNvSpPr>
            <a:spLocks noChangeShapeType="1"/>
          </p:cNvSpPr>
          <p:nvPr/>
        </p:nvSpPr>
        <p:spPr bwMode="auto">
          <a:xfrm flipH="1">
            <a:off x="5181600" y="1447800"/>
            <a:ext cx="2362200" cy="609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4" name="Text Box 13"/>
          <p:cNvSpPr txBox="1">
            <a:spLocks noChangeArrowheads="1"/>
          </p:cNvSpPr>
          <p:nvPr/>
        </p:nvSpPr>
        <p:spPr bwMode="auto">
          <a:xfrm>
            <a:off x="5067300" y="3794126"/>
            <a:ext cx="20574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Lack of physical availability</a:t>
            </a:r>
          </a:p>
        </p:txBody>
      </p:sp>
      <p:sp>
        <p:nvSpPr>
          <p:cNvPr id="12305" name="Text Box 14"/>
          <p:cNvSpPr txBox="1">
            <a:spLocks noChangeArrowheads="1"/>
          </p:cNvSpPr>
          <p:nvPr/>
        </p:nvSpPr>
        <p:spPr bwMode="auto">
          <a:xfrm>
            <a:off x="5029200" y="5283368"/>
            <a:ext cx="24765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Lack of “effective” availability</a:t>
            </a:r>
          </a:p>
        </p:txBody>
      </p:sp>
      <p:sp>
        <p:nvSpPr>
          <p:cNvPr id="12306" name="Line 15"/>
          <p:cNvSpPr>
            <a:spLocks noChangeShapeType="1"/>
          </p:cNvSpPr>
          <p:nvPr/>
        </p:nvSpPr>
        <p:spPr bwMode="auto">
          <a:xfrm flipH="1" flipV="1">
            <a:off x="3962400" y="4572000"/>
            <a:ext cx="990600" cy="1295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7" name="Line 16"/>
          <p:cNvSpPr>
            <a:spLocks noChangeShapeType="1"/>
          </p:cNvSpPr>
          <p:nvPr/>
        </p:nvSpPr>
        <p:spPr bwMode="auto">
          <a:xfrm flipH="1">
            <a:off x="3962400" y="4191000"/>
            <a:ext cx="1104900" cy="228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08" name="Text Box 17"/>
          <p:cNvSpPr txBox="1">
            <a:spLocks noChangeArrowheads="1"/>
          </p:cNvSpPr>
          <p:nvPr/>
        </p:nvSpPr>
        <p:spPr bwMode="auto">
          <a:xfrm>
            <a:off x="7848600" y="3657600"/>
            <a:ext cx="2209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Technical inefficiency</a:t>
            </a:r>
          </a:p>
        </p:txBody>
      </p:sp>
      <p:sp>
        <p:nvSpPr>
          <p:cNvPr id="12309" name="Text Box 18"/>
          <p:cNvSpPr txBox="1">
            <a:spLocks noChangeArrowheads="1"/>
          </p:cNvSpPr>
          <p:nvPr/>
        </p:nvSpPr>
        <p:spPr bwMode="auto">
          <a:xfrm>
            <a:off x="7848600" y="4038600"/>
            <a:ext cx="2286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Allocative inefficiency</a:t>
            </a:r>
          </a:p>
        </p:txBody>
      </p:sp>
      <p:sp>
        <p:nvSpPr>
          <p:cNvPr id="12310" name="Text Box 19"/>
          <p:cNvSpPr txBox="1">
            <a:spLocks noChangeArrowheads="1"/>
          </p:cNvSpPr>
          <p:nvPr/>
        </p:nvSpPr>
        <p:spPr bwMode="auto">
          <a:xfrm>
            <a:off x="7848600" y="4495800"/>
            <a:ext cx="2133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400" dirty="0">
                <a:latin typeface="+mn-lt"/>
              </a:rPr>
              <a:t>Inadequate budget</a:t>
            </a:r>
          </a:p>
        </p:txBody>
      </p:sp>
      <p:sp>
        <p:nvSpPr>
          <p:cNvPr id="12311" name="Line 20"/>
          <p:cNvSpPr>
            <a:spLocks noChangeShapeType="1"/>
          </p:cNvSpPr>
          <p:nvPr/>
        </p:nvSpPr>
        <p:spPr bwMode="auto">
          <a:xfrm flipH="1">
            <a:off x="7010400" y="3810000"/>
            <a:ext cx="762000" cy="152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2" name="Line 21"/>
          <p:cNvSpPr>
            <a:spLocks noChangeShapeType="1"/>
          </p:cNvSpPr>
          <p:nvPr/>
        </p:nvSpPr>
        <p:spPr bwMode="auto">
          <a:xfrm flipH="1">
            <a:off x="7010400" y="4267200"/>
            <a:ext cx="838200"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3" name="Line 22"/>
          <p:cNvSpPr>
            <a:spLocks noChangeShapeType="1"/>
          </p:cNvSpPr>
          <p:nvPr/>
        </p:nvSpPr>
        <p:spPr bwMode="auto">
          <a:xfrm flipH="1" flipV="1">
            <a:off x="7010400" y="4495800"/>
            <a:ext cx="838200" cy="1524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14" name="Oval 23"/>
          <p:cNvSpPr>
            <a:spLocks noChangeArrowheads="1"/>
          </p:cNvSpPr>
          <p:nvPr/>
        </p:nvSpPr>
        <p:spPr bwMode="auto">
          <a:xfrm>
            <a:off x="7848600" y="3657600"/>
            <a:ext cx="2133600" cy="381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2315" name="AutoShape 24" descr="40%"/>
          <p:cNvSpPr>
            <a:spLocks noChangeArrowheads="1"/>
          </p:cNvSpPr>
          <p:nvPr/>
        </p:nvSpPr>
        <p:spPr bwMode="auto">
          <a:xfrm rot="8034189">
            <a:off x="9753600" y="3276600"/>
            <a:ext cx="609600" cy="304800"/>
          </a:xfrm>
          <a:prstGeom prst="rightArrow">
            <a:avLst>
              <a:gd name="adj1" fmla="val 50000"/>
              <a:gd name="adj2" fmla="val 50000"/>
            </a:avLst>
          </a:prstGeom>
          <a:pattFill prst="pct40">
            <a:fgClr>
              <a:srgbClr val="FF0000"/>
            </a:fgClr>
            <a:bgClr>
              <a:schemeClr val="bg1"/>
            </a:bgClr>
          </a:pattFill>
          <a:ln w="9525">
            <a:solidFill>
              <a:schemeClr val="tx1"/>
            </a:solidFill>
            <a:miter lim="800000"/>
            <a:headEnd/>
            <a:tailEnd/>
          </a:ln>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2316" name="Text Box 25"/>
          <p:cNvSpPr txBox="1">
            <a:spLocks noChangeArrowheads="1"/>
          </p:cNvSpPr>
          <p:nvPr/>
        </p:nvSpPr>
        <p:spPr bwMode="auto">
          <a:xfrm>
            <a:off x="8077200" y="5181600"/>
            <a:ext cx="20574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Price barriers</a:t>
            </a:r>
          </a:p>
        </p:txBody>
      </p:sp>
      <p:sp>
        <p:nvSpPr>
          <p:cNvPr id="12317" name="Text Box 26"/>
          <p:cNvSpPr txBox="1">
            <a:spLocks noChangeArrowheads="1"/>
          </p:cNvSpPr>
          <p:nvPr/>
        </p:nvSpPr>
        <p:spPr bwMode="auto">
          <a:xfrm>
            <a:off x="8077200" y="5562600"/>
            <a:ext cx="1981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Service barriers</a:t>
            </a:r>
          </a:p>
        </p:txBody>
      </p:sp>
      <p:sp>
        <p:nvSpPr>
          <p:cNvPr id="12318" name="Text Box 27"/>
          <p:cNvSpPr txBox="1">
            <a:spLocks noChangeArrowheads="1"/>
          </p:cNvSpPr>
          <p:nvPr/>
        </p:nvSpPr>
        <p:spPr bwMode="auto">
          <a:xfrm>
            <a:off x="8072792" y="5899150"/>
            <a:ext cx="1828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Cultural barriers</a:t>
            </a:r>
          </a:p>
        </p:txBody>
      </p:sp>
      <p:sp>
        <p:nvSpPr>
          <p:cNvPr id="12319" name="Line 28"/>
          <p:cNvSpPr>
            <a:spLocks noChangeShapeType="1"/>
          </p:cNvSpPr>
          <p:nvPr/>
        </p:nvSpPr>
        <p:spPr bwMode="auto">
          <a:xfrm flipH="1">
            <a:off x="7010400" y="5334000"/>
            <a:ext cx="1066800" cy="38100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20" name="Line 29"/>
          <p:cNvSpPr>
            <a:spLocks noChangeShapeType="1"/>
          </p:cNvSpPr>
          <p:nvPr/>
        </p:nvSpPr>
        <p:spPr bwMode="auto">
          <a:xfrm flipH="1">
            <a:off x="7086600" y="5715000"/>
            <a:ext cx="990600" cy="0"/>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2321" name="Line 30"/>
          <p:cNvSpPr>
            <a:spLocks noChangeShapeType="1"/>
          </p:cNvSpPr>
          <p:nvPr/>
        </p:nvSpPr>
        <p:spPr bwMode="auto">
          <a:xfrm flipH="1" flipV="1">
            <a:off x="7010400" y="5791201"/>
            <a:ext cx="1066800" cy="276225"/>
          </a:xfrm>
          <a:prstGeom prst="line">
            <a:avLst/>
          </a:prstGeom>
          <a:noFill/>
          <a:ln w="952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Date Placeholder 1"/>
          <p:cNvSpPr>
            <a:spLocks noGrp="1"/>
          </p:cNvSpPr>
          <p:nvPr>
            <p:ph type="dt" sz="half" idx="10"/>
          </p:nvPr>
        </p:nvSpPr>
        <p:spPr/>
        <p:txBody>
          <a:bodyPr/>
          <a:lstStyle/>
          <a:p>
            <a:pPr>
              <a:defRPr/>
            </a:pPr>
            <a:fld id="{FCB32D85-78C4-4331-8143-D6580DB1EEE5}" type="datetime1">
              <a:rPr lang="en-US" smtClean="0"/>
              <a:t>5/1/2019</a:t>
            </a:fld>
            <a:endParaRPr lang="en-US" altLang="en-US"/>
          </a:p>
        </p:txBody>
      </p:sp>
    </p:spTree>
    <p:extLst>
      <p:ext uri="{BB962C8B-B14F-4D97-AF65-F5344CB8AC3E}">
        <p14:creationId xmlns:p14="http://schemas.microsoft.com/office/powerpoint/2010/main" val="2670074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13317" name="Rectangle 2"/>
          <p:cNvSpPr>
            <a:spLocks noGrp="1" noChangeArrowheads="1"/>
          </p:cNvSpPr>
          <p:nvPr>
            <p:ph type="title"/>
          </p:nvPr>
        </p:nvSpPr>
        <p:spPr>
          <a:xfrm>
            <a:off x="1828800" y="228745"/>
            <a:ext cx="7848600" cy="1447800"/>
          </a:xfrm>
        </p:spPr>
        <p:txBody>
          <a:bodyPr/>
          <a:lstStyle/>
          <a:p>
            <a:pPr algn="ctr" eaLnBrk="1" hangingPunct="1"/>
            <a:r>
              <a:rPr lang="en-US" altLang="en-US" sz="3600" b="1" dirty="0">
                <a:latin typeface="+mn-lt"/>
              </a:rPr>
              <a:t>Further Linked Problems and Causes:</a:t>
            </a:r>
            <a:endParaRPr lang="en-US" altLang="en-US" sz="4000" b="1" dirty="0">
              <a:latin typeface="+mn-lt"/>
            </a:endParaRPr>
          </a:p>
        </p:txBody>
      </p:sp>
      <p:sp>
        <p:nvSpPr>
          <p:cNvPr id="13318" name="Rectangle 3"/>
          <p:cNvSpPr>
            <a:spLocks noGrp="1" noChangeArrowheads="1"/>
          </p:cNvSpPr>
          <p:nvPr>
            <p:ph type="body" idx="1"/>
          </p:nvPr>
        </p:nvSpPr>
        <p:spPr>
          <a:xfrm>
            <a:off x="3810000" y="3368675"/>
            <a:ext cx="2057400" cy="762000"/>
          </a:xfrm>
        </p:spPr>
        <p:txBody>
          <a:bodyPr/>
          <a:lstStyle/>
          <a:p>
            <a:pPr eaLnBrk="1" hangingPunct="1">
              <a:buFontTx/>
              <a:buNone/>
            </a:pPr>
            <a:r>
              <a:rPr lang="en-US" altLang="en-US" sz="2000"/>
              <a:t>	Lack of effort by personnel</a:t>
            </a:r>
          </a:p>
        </p:txBody>
      </p:sp>
      <p:sp>
        <p:nvSpPr>
          <p:cNvPr id="13319" name="Line 4"/>
          <p:cNvSpPr>
            <a:spLocks noChangeShapeType="1"/>
          </p:cNvSpPr>
          <p:nvPr/>
        </p:nvSpPr>
        <p:spPr bwMode="auto">
          <a:xfrm flipH="1">
            <a:off x="6400800" y="1768475"/>
            <a:ext cx="990600" cy="3810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0" name="Line 5"/>
          <p:cNvSpPr>
            <a:spLocks noChangeShapeType="1"/>
          </p:cNvSpPr>
          <p:nvPr/>
        </p:nvSpPr>
        <p:spPr bwMode="auto">
          <a:xfrm flipH="1" flipV="1">
            <a:off x="5916613" y="3902075"/>
            <a:ext cx="1447800" cy="152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1" name="Text Box 6"/>
          <p:cNvSpPr txBox="1">
            <a:spLocks noChangeArrowheads="1"/>
          </p:cNvSpPr>
          <p:nvPr/>
        </p:nvSpPr>
        <p:spPr bwMode="auto">
          <a:xfrm>
            <a:off x="7391400" y="3184525"/>
            <a:ext cx="1905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Lack of motivation</a:t>
            </a:r>
          </a:p>
        </p:txBody>
      </p:sp>
      <p:sp>
        <p:nvSpPr>
          <p:cNvPr id="13322" name="Text Box 7"/>
          <p:cNvSpPr txBox="1">
            <a:spLocks noChangeArrowheads="1"/>
          </p:cNvSpPr>
          <p:nvPr/>
        </p:nvSpPr>
        <p:spPr bwMode="auto">
          <a:xfrm>
            <a:off x="7467600" y="1539876"/>
            <a:ext cx="2667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Inadequate Management training</a:t>
            </a:r>
          </a:p>
        </p:txBody>
      </p:sp>
      <p:sp>
        <p:nvSpPr>
          <p:cNvPr id="13323" name="Text Box 8"/>
          <p:cNvSpPr txBox="1">
            <a:spLocks noChangeArrowheads="1"/>
          </p:cNvSpPr>
          <p:nvPr/>
        </p:nvSpPr>
        <p:spPr bwMode="auto">
          <a:xfrm>
            <a:off x="1752600" y="3118475"/>
            <a:ext cx="1905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Technical Inefficiency</a:t>
            </a:r>
          </a:p>
        </p:txBody>
      </p:sp>
      <p:sp>
        <p:nvSpPr>
          <p:cNvPr id="13324" name="Line 9"/>
          <p:cNvSpPr>
            <a:spLocks noChangeShapeType="1"/>
          </p:cNvSpPr>
          <p:nvPr/>
        </p:nvSpPr>
        <p:spPr bwMode="auto">
          <a:xfrm flipH="1">
            <a:off x="3581400" y="3597275"/>
            <a:ext cx="4572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5" name="Rectangle 10"/>
          <p:cNvSpPr>
            <a:spLocks noChangeArrowheads="1"/>
          </p:cNvSpPr>
          <p:nvPr/>
        </p:nvSpPr>
        <p:spPr bwMode="auto">
          <a:xfrm>
            <a:off x="4191000" y="2073276"/>
            <a:ext cx="2362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Poor Management</a:t>
            </a:r>
          </a:p>
        </p:txBody>
      </p:sp>
      <p:sp>
        <p:nvSpPr>
          <p:cNvPr id="13326" name="Line 11"/>
          <p:cNvSpPr>
            <a:spLocks noChangeShapeType="1"/>
          </p:cNvSpPr>
          <p:nvPr/>
        </p:nvSpPr>
        <p:spPr bwMode="auto">
          <a:xfrm flipH="1">
            <a:off x="3429000" y="2454275"/>
            <a:ext cx="609600" cy="7620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7" name="Rectangle 12"/>
          <p:cNvSpPr>
            <a:spLocks noChangeArrowheads="1"/>
          </p:cNvSpPr>
          <p:nvPr/>
        </p:nvSpPr>
        <p:spPr bwMode="auto">
          <a:xfrm>
            <a:off x="4191000" y="4740276"/>
            <a:ext cx="1828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dirty="0">
                <a:latin typeface="+mn-lt"/>
              </a:rPr>
              <a:t>Poor systems of production</a:t>
            </a:r>
          </a:p>
        </p:txBody>
      </p:sp>
      <p:sp>
        <p:nvSpPr>
          <p:cNvPr id="13328" name="Line 13"/>
          <p:cNvSpPr>
            <a:spLocks noChangeShapeType="1"/>
          </p:cNvSpPr>
          <p:nvPr/>
        </p:nvSpPr>
        <p:spPr bwMode="auto">
          <a:xfrm rot="1539218" flipH="1" flipV="1">
            <a:off x="3352801" y="4130676"/>
            <a:ext cx="963613" cy="555625"/>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29" name="Text Box 14"/>
          <p:cNvSpPr txBox="1">
            <a:spLocks noChangeArrowheads="1"/>
          </p:cNvSpPr>
          <p:nvPr/>
        </p:nvSpPr>
        <p:spPr bwMode="auto">
          <a:xfrm>
            <a:off x="7467600" y="2149475"/>
            <a:ext cx="2667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Limited authority</a:t>
            </a:r>
          </a:p>
        </p:txBody>
      </p:sp>
      <p:sp>
        <p:nvSpPr>
          <p:cNvPr id="13330" name="Text Box 15"/>
          <p:cNvSpPr txBox="1">
            <a:spLocks noChangeArrowheads="1"/>
          </p:cNvSpPr>
          <p:nvPr/>
        </p:nvSpPr>
        <p:spPr bwMode="auto">
          <a:xfrm>
            <a:off x="7467600" y="2530475"/>
            <a:ext cx="1981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Lack of incentives</a:t>
            </a:r>
          </a:p>
        </p:txBody>
      </p:sp>
      <p:sp>
        <p:nvSpPr>
          <p:cNvPr id="13331" name="Line 16"/>
          <p:cNvSpPr>
            <a:spLocks noChangeShapeType="1"/>
          </p:cNvSpPr>
          <p:nvPr/>
        </p:nvSpPr>
        <p:spPr bwMode="auto">
          <a:xfrm flipH="1">
            <a:off x="6400800" y="2301875"/>
            <a:ext cx="9906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2" name="Line 17"/>
          <p:cNvSpPr>
            <a:spLocks noChangeShapeType="1"/>
          </p:cNvSpPr>
          <p:nvPr/>
        </p:nvSpPr>
        <p:spPr bwMode="auto">
          <a:xfrm flipH="1" flipV="1">
            <a:off x="6400800" y="2454275"/>
            <a:ext cx="990600" cy="228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3" name="Text Box 18"/>
          <p:cNvSpPr txBox="1">
            <a:spLocks noChangeArrowheads="1"/>
          </p:cNvSpPr>
          <p:nvPr/>
        </p:nvSpPr>
        <p:spPr bwMode="auto">
          <a:xfrm>
            <a:off x="7391400" y="3521075"/>
            <a:ext cx="1905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Lack of incentives</a:t>
            </a:r>
          </a:p>
        </p:txBody>
      </p:sp>
      <p:sp>
        <p:nvSpPr>
          <p:cNvPr id="13334" name="Text Box 19"/>
          <p:cNvSpPr txBox="1">
            <a:spLocks noChangeArrowheads="1"/>
          </p:cNvSpPr>
          <p:nvPr/>
        </p:nvSpPr>
        <p:spPr bwMode="auto">
          <a:xfrm>
            <a:off x="7391400" y="3902075"/>
            <a:ext cx="1905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Poor skills</a:t>
            </a:r>
          </a:p>
        </p:txBody>
      </p:sp>
      <p:sp>
        <p:nvSpPr>
          <p:cNvPr id="13335" name="Line 20"/>
          <p:cNvSpPr>
            <a:spLocks noChangeShapeType="1"/>
          </p:cNvSpPr>
          <p:nvPr/>
        </p:nvSpPr>
        <p:spPr bwMode="auto">
          <a:xfrm flipH="1" flipV="1">
            <a:off x="5916613" y="3673475"/>
            <a:ext cx="14478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6" name="Line 21"/>
          <p:cNvSpPr>
            <a:spLocks noChangeShapeType="1"/>
          </p:cNvSpPr>
          <p:nvPr/>
        </p:nvSpPr>
        <p:spPr bwMode="auto">
          <a:xfrm flipH="1">
            <a:off x="5916613" y="3368675"/>
            <a:ext cx="1447800" cy="152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37" name="Text Box 22"/>
          <p:cNvSpPr txBox="1">
            <a:spLocks noChangeArrowheads="1"/>
          </p:cNvSpPr>
          <p:nvPr/>
        </p:nvSpPr>
        <p:spPr bwMode="auto">
          <a:xfrm>
            <a:off x="7086600" y="4724400"/>
            <a:ext cx="1905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endParaRPr lang="en-US" altLang="en-US" sz="1600">
              <a:latin typeface="Times New Roman" pitchFamily="18" charset="0"/>
            </a:endParaRPr>
          </a:p>
        </p:txBody>
      </p:sp>
      <p:sp>
        <p:nvSpPr>
          <p:cNvPr id="13338" name="Oval 23"/>
          <p:cNvSpPr>
            <a:spLocks noChangeArrowheads="1"/>
          </p:cNvSpPr>
          <p:nvPr/>
        </p:nvSpPr>
        <p:spPr bwMode="auto">
          <a:xfrm>
            <a:off x="1447800" y="3056672"/>
            <a:ext cx="2057400" cy="990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13339" name="Text Box 24"/>
          <p:cNvSpPr txBox="1">
            <a:spLocks noChangeArrowheads="1"/>
          </p:cNvSpPr>
          <p:nvPr/>
        </p:nvSpPr>
        <p:spPr bwMode="auto">
          <a:xfrm>
            <a:off x="7467600" y="4572000"/>
            <a:ext cx="2362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Inappropriate input mix</a:t>
            </a:r>
          </a:p>
        </p:txBody>
      </p:sp>
      <p:sp>
        <p:nvSpPr>
          <p:cNvPr id="13340" name="Text Box 25"/>
          <p:cNvSpPr txBox="1">
            <a:spLocks noChangeArrowheads="1"/>
          </p:cNvSpPr>
          <p:nvPr/>
        </p:nvSpPr>
        <p:spPr bwMode="auto">
          <a:xfrm>
            <a:off x="7467600" y="5105401"/>
            <a:ext cx="24384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1600" dirty="0">
                <a:latin typeface="+mn-lt"/>
              </a:rPr>
              <a:t>Non-optimal task assignments</a:t>
            </a:r>
          </a:p>
        </p:txBody>
      </p:sp>
      <p:sp>
        <p:nvSpPr>
          <p:cNvPr id="13341" name="Line 26"/>
          <p:cNvSpPr>
            <a:spLocks noChangeShapeType="1"/>
          </p:cNvSpPr>
          <p:nvPr/>
        </p:nvSpPr>
        <p:spPr bwMode="auto">
          <a:xfrm flipH="1">
            <a:off x="6096000" y="4800600"/>
            <a:ext cx="1219200" cy="228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3342" name="Line 27"/>
          <p:cNvSpPr>
            <a:spLocks noChangeShapeType="1"/>
          </p:cNvSpPr>
          <p:nvPr/>
        </p:nvSpPr>
        <p:spPr bwMode="auto">
          <a:xfrm flipH="1" flipV="1">
            <a:off x="6096000" y="5181600"/>
            <a:ext cx="1219200" cy="228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Date Placeholder 1"/>
          <p:cNvSpPr>
            <a:spLocks noGrp="1"/>
          </p:cNvSpPr>
          <p:nvPr>
            <p:ph type="dt" sz="half" idx="10"/>
          </p:nvPr>
        </p:nvSpPr>
        <p:spPr/>
        <p:txBody>
          <a:bodyPr/>
          <a:lstStyle/>
          <a:p>
            <a:pPr>
              <a:defRPr/>
            </a:pPr>
            <a:fld id="{9384AEDB-DB3D-4C92-A151-EE185FCA91C1}" type="datetime1">
              <a:rPr lang="en-US" smtClean="0"/>
              <a:t>5/1/2019</a:t>
            </a:fld>
            <a:endParaRPr lang="en-US" altLang="en-US"/>
          </a:p>
        </p:txBody>
      </p:sp>
    </p:spTree>
    <p:extLst>
      <p:ext uri="{BB962C8B-B14F-4D97-AF65-F5344CB8AC3E}">
        <p14:creationId xmlns:p14="http://schemas.microsoft.com/office/powerpoint/2010/main" val="263967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mn-lt"/>
              </a:rPr>
              <a:t>Now, the Control Knobs</a:t>
            </a:r>
          </a:p>
        </p:txBody>
      </p:sp>
      <p:sp>
        <p:nvSpPr>
          <p:cNvPr id="3" name="Content Placeholder 2"/>
          <p:cNvSpPr>
            <a:spLocks noGrp="1"/>
          </p:cNvSpPr>
          <p:nvPr>
            <p:ph idx="1"/>
          </p:nvPr>
        </p:nvSpPr>
        <p:spPr/>
        <p:txBody>
          <a:bodyPr/>
          <a:lstStyle/>
          <a:p>
            <a:r>
              <a:rPr lang="en-US" dirty="0"/>
              <a:t>For each of the later “why, why, why” causes and some of the earlier ones, adjusting some of the policy “Control Knobs” can address them</a:t>
            </a:r>
          </a:p>
          <a:p>
            <a:r>
              <a:rPr lang="en-US" dirty="0"/>
              <a:t>Need to know more about the options of the control knobs before using them to address the causes of problems</a:t>
            </a:r>
          </a:p>
        </p:txBody>
      </p:sp>
      <p:sp>
        <p:nvSpPr>
          <p:cNvPr id="4" name="Date Placeholder 3"/>
          <p:cNvSpPr>
            <a:spLocks noGrp="1"/>
          </p:cNvSpPr>
          <p:nvPr>
            <p:ph type="dt" sz="half" idx="10"/>
          </p:nvPr>
        </p:nvSpPr>
        <p:spPr/>
        <p:txBody>
          <a:bodyPr/>
          <a:lstStyle/>
          <a:p>
            <a:pPr>
              <a:defRPr/>
            </a:pPr>
            <a:fld id="{16414226-3C4A-49C0-A409-605BEEDC10CD}" type="datetime1">
              <a:rPr lang="en-US" smtClean="0"/>
              <a:t>5/1/2019</a:t>
            </a:fld>
            <a:endParaRPr lang="en-US" altLang="en-US"/>
          </a:p>
        </p:txBody>
      </p:sp>
      <p:sp>
        <p:nvSpPr>
          <p:cNvPr id="5" name="Footer Placeholder 4"/>
          <p:cNvSpPr>
            <a:spLocks noGrp="1"/>
          </p:cNvSpPr>
          <p:nvPr>
            <p:ph type="ftr" sz="quarter" idx="11"/>
          </p:nvPr>
        </p:nvSpPr>
        <p:spPr/>
        <p:txBody>
          <a:bodyPr/>
          <a:lstStyle/>
          <a:p>
            <a:pPr>
              <a:defRPr/>
            </a:pPr>
            <a:r>
              <a:rPr lang="en-US" altLang="en-US"/>
              <a:t>Bossert  Introduction to Diagnosis</a:t>
            </a:r>
          </a:p>
        </p:txBody>
      </p:sp>
    </p:spTree>
    <p:extLst>
      <p:ext uri="{BB962C8B-B14F-4D97-AF65-F5344CB8AC3E}">
        <p14:creationId xmlns:p14="http://schemas.microsoft.com/office/powerpoint/2010/main" val="205760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590800" y="609600"/>
            <a:ext cx="8001000" cy="1143000"/>
          </a:xfrm>
        </p:spPr>
        <p:txBody>
          <a:bodyPr>
            <a:normAutofit fontScale="90000"/>
          </a:bodyPr>
          <a:lstStyle/>
          <a:p>
            <a:pPr algn="ctr" eaLnBrk="1" hangingPunct="1"/>
            <a:r>
              <a:rPr lang="en-US" altLang="en-US" sz="4000" b="1" dirty="0">
                <a:latin typeface="Helvetica" pitchFamily="34" charset="0"/>
              </a:rPr>
              <a:t>Group Work </a:t>
            </a:r>
            <a:r>
              <a:rPr lang="en-US" altLang="en-US" sz="4000" dirty="0">
                <a:latin typeface="Helvetica" pitchFamily="34" charset="0"/>
              </a:rPr>
              <a:t>using the </a:t>
            </a:r>
            <a:br>
              <a:rPr lang="en-US" altLang="en-US" sz="4000" dirty="0">
                <a:latin typeface="Helvetica" pitchFamily="34" charset="0"/>
              </a:rPr>
            </a:br>
            <a:r>
              <a:rPr lang="en-US" altLang="en-US" sz="4000" dirty="0">
                <a:latin typeface="Helvetica" pitchFamily="34" charset="0"/>
              </a:rPr>
              <a:t>“diagnostic tree”</a:t>
            </a:r>
          </a:p>
        </p:txBody>
      </p:sp>
      <p:sp>
        <p:nvSpPr>
          <p:cNvPr id="13315" name="Rectangle 3"/>
          <p:cNvSpPr>
            <a:spLocks noGrp="1" noChangeArrowheads="1"/>
          </p:cNvSpPr>
          <p:nvPr>
            <p:ph idx="1"/>
          </p:nvPr>
        </p:nvSpPr>
        <p:spPr>
          <a:xfrm>
            <a:off x="2209800" y="2057400"/>
            <a:ext cx="7772400" cy="4038600"/>
          </a:xfrm>
        </p:spPr>
        <p:txBody>
          <a:bodyPr rtlCol="0">
            <a:normAutofit lnSpcReduction="10000"/>
          </a:bodyPr>
          <a:lstStyle/>
          <a:p>
            <a:pPr fontAlgn="auto">
              <a:lnSpc>
                <a:spcPct val="90000"/>
              </a:lnSpc>
              <a:spcAft>
                <a:spcPts val="0"/>
              </a:spcAft>
              <a:buFont typeface="Arial" pitchFamily="34" charset="0"/>
              <a:buChar char="•"/>
              <a:defRPr/>
            </a:pPr>
            <a:r>
              <a:rPr lang="en-US" dirty="0">
                <a:latin typeface="Helvetica" pitchFamily="34" charset="0"/>
              </a:rPr>
              <a:t>In your groups, identify </a:t>
            </a:r>
            <a:r>
              <a:rPr lang="en-US" b="1" dirty="0">
                <a:solidFill>
                  <a:srgbClr val="C00000"/>
                </a:solidFill>
                <a:latin typeface="Helvetica" pitchFamily="34" charset="0"/>
              </a:rPr>
              <a:t>one key health system problem (ultimate objective) </a:t>
            </a:r>
            <a:r>
              <a:rPr lang="en-US" dirty="0">
                <a:latin typeface="Helvetica" pitchFamily="34" charset="0"/>
              </a:rPr>
              <a:t>that you want to address through a health system reform</a:t>
            </a:r>
          </a:p>
          <a:p>
            <a:pPr fontAlgn="auto">
              <a:lnSpc>
                <a:spcPct val="90000"/>
              </a:lnSpc>
              <a:spcAft>
                <a:spcPts val="0"/>
              </a:spcAft>
              <a:buFont typeface="Arial" pitchFamily="34" charset="0"/>
              <a:buChar char="•"/>
              <a:defRPr/>
            </a:pPr>
            <a:r>
              <a:rPr lang="en-US" dirty="0">
                <a:latin typeface="Helvetica" pitchFamily="34" charset="0"/>
              </a:rPr>
              <a:t>Identify the </a:t>
            </a:r>
            <a:r>
              <a:rPr lang="en-US" b="1" dirty="0">
                <a:solidFill>
                  <a:srgbClr val="C00000"/>
                </a:solidFill>
                <a:latin typeface="Helvetica" pitchFamily="34" charset="0"/>
              </a:rPr>
              <a:t>many and varies causes </a:t>
            </a:r>
            <a:r>
              <a:rPr lang="en-US" dirty="0">
                <a:latin typeface="Helvetica" pitchFamily="34" charset="0"/>
              </a:rPr>
              <a:t>of this problem in a “diagnostic tree”</a:t>
            </a:r>
          </a:p>
          <a:p>
            <a:pPr fontAlgn="auto">
              <a:lnSpc>
                <a:spcPct val="90000"/>
              </a:lnSpc>
              <a:spcAft>
                <a:spcPts val="0"/>
              </a:spcAft>
              <a:buFont typeface="Arial" pitchFamily="34" charset="0"/>
              <a:buChar char="•"/>
              <a:defRPr/>
            </a:pPr>
            <a:r>
              <a:rPr lang="en-US" b="1" dirty="0">
                <a:solidFill>
                  <a:srgbClr val="C00000"/>
                </a:solidFill>
                <a:latin typeface="Helvetica" pitchFamily="34" charset="0"/>
              </a:rPr>
              <a:t>Do NOT begin to consider policies </a:t>
            </a:r>
            <a:r>
              <a:rPr lang="en-US" b="1" dirty="0">
                <a:latin typeface="Helvetica" pitchFamily="34" charset="0"/>
              </a:rPr>
              <a:t>that can address the causes until we have introduced the “control knobs” of different policies </a:t>
            </a:r>
            <a:r>
              <a:rPr lang="en-US" dirty="0">
                <a:latin typeface="Helvetica" pitchFamily="34" charset="0"/>
              </a:rPr>
              <a:t>to address these causes</a:t>
            </a:r>
          </a:p>
        </p:txBody>
      </p:sp>
      <p:sp>
        <p:nvSpPr>
          <p:cNvPr id="3" name="Footer Placeholder 2"/>
          <p:cNvSpPr>
            <a:spLocks noGrp="1"/>
          </p:cNvSpPr>
          <p:nvPr>
            <p:ph type="ftr" sz="quarter" idx="11"/>
          </p:nvPr>
        </p:nvSpPr>
        <p:spPr/>
        <p:txBody>
          <a:bodyPr/>
          <a:lstStyle/>
          <a:p>
            <a:pPr>
              <a:defRPr/>
            </a:pPr>
            <a:r>
              <a:rPr lang="en-US" altLang="en-US"/>
              <a:t>Bossert  Introduction to Diagnosis</a:t>
            </a:r>
          </a:p>
        </p:txBody>
      </p:sp>
      <p:sp>
        <p:nvSpPr>
          <p:cNvPr id="2" name="Date Placeholder 1"/>
          <p:cNvSpPr>
            <a:spLocks noGrp="1"/>
          </p:cNvSpPr>
          <p:nvPr>
            <p:ph type="dt" sz="half" idx="10"/>
          </p:nvPr>
        </p:nvSpPr>
        <p:spPr/>
        <p:txBody>
          <a:bodyPr/>
          <a:lstStyle/>
          <a:p>
            <a:pPr>
              <a:defRPr/>
            </a:pPr>
            <a:fld id="{02B9E160-8560-40D2-9D32-F8D4859AE84B}" type="datetime1">
              <a:rPr lang="en-US" smtClean="0"/>
              <a:t>5/1/2019</a:t>
            </a:fld>
            <a:endParaRPr lang="en-US" altLang="en-US"/>
          </a:p>
        </p:txBody>
      </p:sp>
    </p:spTree>
    <p:extLst>
      <p:ext uri="{BB962C8B-B14F-4D97-AF65-F5344CB8AC3E}">
        <p14:creationId xmlns:p14="http://schemas.microsoft.com/office/powerpoint/2010/main" val="1789033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mn-lt"/>
              </a:rPr>
              <a:t>What is diagnosis?</a:t>
            </a:r>
          </a:p>
        </p:txBody>
      </p:sp>
      <p:sp>
        <p:nvSpPr>
          <p:cNvPr id="3" name="Content Placeholder 2"/>
          <p:cNvSpPr>
            <a:spLocks noGrp="1"/>
          </p:cNvSpPr>
          <p:nvPr>
            <p:ph idx="1"/>
          </p:nvPr>
        </p:nvSpPr>
        <p:spPr/>
        <p:txBody>
          <a:bodyPr/>
          <a:lstStyle/>
          <a:p>
            <a:r>
              <a:rPr lang="en-US" dirty="0"/>
              <a:t>Search for the </a:t>
            </a:r>
            <a:r>
              <a:rPr lang="en-US" dirty="0">
                <a:solidFill>
                  <a:srgbClr val="C00000"/>
                </a:solidFill>
              </a:rPr>
              <a:t>causes of the problems</a:t>
            </a:r>
          </a:p>
          <a:p>
            <a:r>
              <a:rPr lang="en-US" dirty="0"/>
              <a:t>Similar to medical diagnosis – </a:t>
            </a:r>
            <a:r>
              <a:rPr lang="en-US" dirty="0">
                <a:solidFill>
                  <a:srgbClr val="C00000"/>
                </a:solidFill>
              </a:rPr>
              <a:t>partly based on evidence and partly on judgement</a:t>
            </a:r>
          </a:p>
          <a:p>
            <a:r>
              <a:rPr lang="en-US" dirty="0"/>
              <a:t>Several similar methods:</a:t>
            </a:r>
          </a:p>
          <a:p>
            <a:pPr lvl="1"/>
            <a:r>
              <a:rPr lang="en-US" dirty="0">
                <a:solidFill>
                  <a:srgbClr val="C00000"/>
                </a:solidFill>
              </a:rPr>
              <a:t>“Fish diagrams” </a:t>
            </a:r>
            <a:r>
              <a:rPr lang="en-US" dirty="0"/>
              <a:t>used in business and Total Quality Management</a:t>
            </a:r>
          </a:p>
          <a:p>
            <a:pPr lvl="1"/>
            <a:r>
              <a:rPr lang="en-US" dirty="0">
                <a:solidFill>
                  <a:srgbClr val="C00000"/>
                </a:solidFill>
              </a:rPr>
              <a:t>“Diagnostic Tree”</a:t>
            </a:r>
            <a:r>
              <a:rPr lang="en-US" dirty="0"/>
              <a:t> used by Flagship</a:t>
            </a:r>
          </a:p>
          <a:p>
            <a:endParaRPr lang="en-US" dirty="0"/>
          </a:p>
        </p:txBody>
      </p:sp>
      <p:sp>
        <p:nvSpPr>
          <p:cNvPr id="4" name="Footer Placeholder 3"/>
          <p:cNvSpPr>
            <a:spLocks noGrp="1"/>
          </p:cNvSpPr>
          <p:nvPr>
            <p:ph type="ftr" sz="quarter" idx="11"/>
          </p:nvPr>
        </p:nvSpPr>
        <p:spPr/>
        <p:txBody>
          <a:bodyPr/>
          <a:lstStyle/>
          <a:p>
            <a:pPr>
              <a:defRPr/>
            </a:pPr>
            <a:r>
              <a:rPr lang="en-US" altLang="en-US"/>
              <a:t>Bossert  Introduction to Diagnosis</a:t>
            </a:r>
          </a:p>
        </p:txBody>
      </p:sp>
      <p:sp>
        <p:nvSpPr>
          <p:cNvPr id="5" name="Date Placeholder 4"/>
          <p:cNvSpPr>
            <a:spLocks noGrp="1"/>
          </p:cNvSpPr>
          <p:nvPr>
            <p:ph type="dt" sz="half" idx="10"/>
          </p:nvPr>
        </p:nvSpPr>
        <p:spPr/>
        <p:txBody>
          <a:bodyPr/>
          <a:lstStyle/>
          <a:p>
            <a:pPr>
              <a:defRPr/>
            </a:pPr>
            <a:fld id="{29F26D6E-7729-4F59-9273-4828458E0DFC}" type="datetime1">
              <a:rPr lang="en-US" smtClean="0"/>
              <a:t>5/1/2019</a:t>
            </a:fld>
            <a:endParaRPr lang="en-US" altLang="en-US"/>
          </a:p>
        </p:txBody>
      </p:sp>
    </p:spTree>
    <p:extLst>
      <p:ext uri="{BB962C8B-B14F-4D97-AF65-F5344CB8AC3E}">
        <p14:creationId xmlns:p14="http://schemas.microsoft.com/office/powerpoint/2010/main" val="1027491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981200" y="2209801"/>
            <a:ext cx="8229600" cy="1139825"/>
          </a:xfrm>
        </p:spPr>
        <p:txBody>
          <a:bodyPr>
            <a:normAutofit fontScale="90000"/>
          </a:bodyPr>
          <a:lstStyle/>
          <a:p>
            <a:pPr algn="ctr" eaLnBrk="1" hangingPunct="1"/>
            <a:r>
              <a:rPr lang="en-US" altLang="en-US" b="1" dirty="0">
                <a:latin typeface="Helvetica" pitchFamily="34" charset="0"/>
              </a:rPr>
              <a:t>Identifying Causes of Problems Using the </a:t>
            </a:r>
            <a:r>
              <a:rPr lang="en-US" altLang="en-US" b="1" u="sng" dirty="0">
                <a:solidFill>
                  <a:srgbClr val="C00000"/>
                </a:solidFill>
                <a:latin typeface="Helvetica" pitchFamily="34" charset="0"/>
              </a:rPr>
              <a:t>Diagnostic Tree </a:t>
            </a:r>
          </a:p>
        </p:txBody>
      </p:sp>
      <p:sp>
        <p:nvSpPr>
          <p:cNvPr id="2051" name="Rectangle 3"/>
          <p:cNvSpPr>
            <a:spLocks noGrp="1" noChangeArrowheads="1"/>
          </p:cNvSpPr>
          <p:nvPr>
            <p:ph idx="4294967295"/>
          </p:nvPr>
        </p:nvSpPr>
        <p:spPr>
          <a:xfrm>
            <a:off x="2057400" y="1371601"/>
            <a:ext cx="8229600" cy="4530725"/>
          </a:xfrm>
        </p:spPr>
        <p:txBody>
          <a:bodyPr rtlCol="0">
            <a:normAutofit/>
          </a:bodyPr>
          <a:lstStyle/>
          <a:p>
            <a:pPr fontAlgn="auto">
              <a:lnSpc>
                <a:spcPct val="80000"/>
              </a:lnSpc>
              <a:spcAft>
                <a:spcPts val="0"/>
              </a:spcAft>
              <a:buNone/>
              <a:defRPr/>
            </a:pPr>
            <a:endParaRPr lang="en-US" sz="2400" dirty="0"/>
          </a:p>
          <a:p>
            <a:pPr fontAlgn="auto">
              <a:lnSpc>
                <a:spcPct val="80000"/>
              </a:lnSpc>
              <a:spcAft>
                <a:spcPts val="0"/>
              </a:spcAft>
              <a:buNone/>
              <a:defRPr/>
            </a:pPr>
            <a:endParaRPr lang="en-US" sz="2400" dirty="0"/>
          </a:p>
          <a:p>
            <a:pPr fontAlgn="auto">
              <a:lnSpc>
                <a:spcPct val="80000"/>
              </a:lnSpc>
              <a:spcAft>
                <a:spcPts val="0"/>
              </a:spcAft>
              <a:buNone/>
              <a:defRPr/>
            </a:pPr>
            <a:endParaRPr lang="en-US" sz="2400" dirty="0"/>
          </a:p>
        </p:txBody>
      </p:sp>
      <p:sp>
        <p:nvSpPr>
          <p:cNvPr id="3" name="Footer Placeholder 2"/>
          <p:cNvSpPr>
            <a:spLocks noGrp="1"/>
          </p:cNvSpPr>
          <p:nvPr>
            <p:ph type="ftr" sz="quarter" idx="11"/>
          </p:nvPr>
        </p:nvSpPr>
        <p:spPr/>
        <p:txBody>
          <a:bodyPr/>
          <a:lstStyle/>
          <a:p>
            <a:pPr>
              <a:defRPr/>
            </a:pPr>
            <a:r>
              <a:rPr lang="en-US" altLang="en-US"/>
              <a:t>Bossert  Introduction to Diagnosis</a:t>
            </a:r>
          </a:p>
        </p:txBody>
      </p:sp>
      <p:sp>
        <p:nvSpPr>
          <p:cNvPr id="2" name="Date Placeholder 1"/>
          <p:cNvSpPr>
            <a:spLocks noGrp="1"/>
          </p:cNvSpPr>
          <p:nvPr>
            <p:ph type="dt" sz="half" idx="10"/>
          </p:nvPr>
        </p:nvSpPr>
        <p:spPr/>
        <p:txBody>
          <a:bodyPr/>
          <a:lstStyle/>
          <a:p>
            <a:pPr>
              <a:defRPr/>
            </a:pPr>
            <a:fld id="{14AC6324-9300-4AD9-80F1-8512A386445F}" type="datetime1">
              <a:rPr lang="en-US" smtClean="0"/>
              <a:t>5/1/2019</a:t>
            </a:fld>
            <a:endParaRPr lang="en-US" altLang="en-US"/>
          </a:p>
        </p:txBody>
      </p:sp>
    </p:spTree>
    <p:extLst>
      <p:ext uri="{BB962C8B-B14F-4D97-AF65-F5344CB8AC3E}">
        <p14:creationId xmlns:p14="http://schemas.microsoft.com/office/powerpoint/2010/main" val="2569089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438400" y="304800"/>
            <a:ext cx="7924800" cy="1828800"/>
          </a:xfrm>
        </p:spPr>
        <p:txBody>
          <a:bodyPr/>
          <a:lstStyle/>
          <a:p>
            <a:pPr algn="ctr" eaLnBrk="1" hangingPunct="1"/>
            <a:r>
              <a:rPr lang="en-US" altLang="en-US" sz="3600" b="1" dirty="0">
                <a:latin typeface="Helvetica" pitchFamily="34" charset="0"/>
              </a:rPr>
              <a:t>Finding the Causes of Performance Problems: </a:t>
            </a:r>
            <a:br>
              <a:rPr lang="en-US" altLang="en-US" sz="3600" b="1" dirty="0">
                <a:latin typeface="Helvetica" pitchFamily="34" charset="0"/>
              </a:rPr>
            </a:br>
            <a:r>
              <a:rPr lang="en-US" altLang="en-US" sz="3600" b="1" dirty="0">
                <a:latin typeface="Helvetica" pitchFamily="34" charset="0"/>
              </a:rPr>
              <a:t>A Diagnostic Journey</a:t>
            </a:r>
          </a:p>
        </p:txBody>
      </p:sp>
      <p:sp>
        <p:nvSpPr>
          <p:cNvPr id="4099" name="Rectangle 3"/>
          <p:cNvSpPr>
            <a:spLocks noGrp="1" noChangeArrowheads="1"/>
          </p:cNvSpPr>
          <p:nvPr>
            <p:ph idx="1"/>
          </p:nvPr>
        </p:nvSpPr>
        <p:spPr>
          <a:xfrm>
            <a:off x="2209800" y="2241551"/>
            <a:ext cx="7772400" cy="4114800"/>
          </a:xfrm>
        </p:spPr>
        <p:txBody>
          <a:bodyPr rtlCol="0">
            <a:normAutofit/>
          </a:bodyPr>
          <a:lstStyle/>
          <a:p>
            <a:pPr fontAlgn="auto">
              <a:lnSpc>
                <a:spcPct val="90000"/>
              </a:lnSpc>
              <a:spcAft>
                <a:spcPts val="0"/>
              </a:spcAft>
              <a:buFont typeface="Arial" pitchFamily="34" charset="0"/>
              <a:buChar char="•"/>
              <a:defRPr/>
            </a:pPr>
            <a:r>
              <a:rPr lang="en-US" dirty="0">
                <a:solidFill>
                  <a:srgbClr val="C00000"/>
                </a:solidFill>
                <a:latin typeface="Helvetica" pitchFamily="34" charset="0"/>
              </a:rPr>
              <a:t>Work </a:t>
            </a:r>
            <a:r>
              <a:rPr lang="en-US" u="sng" dirty="0">
                <a:solidFill>
                  <a:srgbClr val="C00000"/>
                </a:solidFill>
                <a:latin typeface="Helvetica" pitchFamily="34" charset="0"/>
              </a:rPr>
              <a:t>backward</a:t>
            </a:r>
            <a:r>
              <a:rPr lang="en-US" dirty="0">
                <a:solidFill>
                  <a:srgbClr val="C00000"/>
                </a:solidFill>
                <a:latin typeface="Helvetica" pitchFamily="34" charset="0"/>
              </a:rPr>
              <a:t> </a:t>
            </a:r>
            <a:r>
              <a:rPr lang="en-US" dirty="0">
                <a:latin typeface="Helvetica" pitchFamily="34" charset="0"/>
              </a:rPr>
              <a:t>from performance problems to causes and the causes of causes</a:t>
            </a:r>
          </a:p>
          <a:p>
            <a:pPr fontAlgn="auto">
              <a:lnSpc>
                <a:spcPct val="90000"/>
              </a:lnSpc>
              <a:spcAft>
                <a:spcPts val="0"/>
              </a:spcAft>
              <a:buFont typeface="Arial" pitchFamily="34" charset="0"/>
              <a:buChar char="•"/>
              <a:defRPr/>
            </a:pPr>
            <a:r>
              <a:rPr lang="en-US" dirty="0">
                <a:latin typeface="Helvetica" pitchFamily="34" charset="0"/>
              </a:rPr>
              <a:t>Use as much </a:t>
            </a:r>
            <a:r>
              <a:rPr lang="en-US" dirty="0">
                <a:solidFill>
                  <a:srgbClr val="C00000"/>
                </a:solidFill>
                <a:latin typeface="Helvetica" pitchFamily="34" charset="0"/>
              </a:rPr>
              <a:t>evidence (studies) </a:t>
            </a:r>
            <a:r>
              <a:rPr lang="en-US" dirty="0">
                <a:latin typeface="Helvetica" pitchFamily="34" charset="0"/>
              </a:rPr>
              <a:t>as possible but also </a:t>
            </a:r>
            <a:r>
              <a:rPr lang="en-US" dirty="0">
                <a:solidFill>
                  <a:srgbClr val="C00000"/>
                </a:solidFill>
                <a:latin typeface="Helvetica" pitchFamily="34" charset="0"/>
              </a:rPr>
              <a:t>judgements</a:t>
            </a:r>
          </a:p>
          <a:p>
            <a:pPr fontAlgn="auto">
              <a:lnSpc>
                <a:spcPct val="90000"/>
              </a:lnSpc>
              <a:spcAft>
                <a:spcPts val="0"/>
              </a:spcAft>
              <a:buFont typeface="Arial" pitchFamily="34" charset="0"/>
              <a:buChar char="•"/>
              <a:defRPr/>
            </a:pPr>
            <a:r>
              <a:rPr lang="en-US" dirty="0">
                <a:latin typeface="Helvetica" pitchFamily="34" charset="0"/>
              </a:rPr>
              <a:t>Try to </a:t>
            </a:r>
            <a:r>
              <a:rPr lang="en-US" dirty="0">
                <a:solidFill>
                  <a:srgbClr val="C00000"/>
                </a:solidFill>
                <a:latin typeface="Helvetica" pitchFamily="34" charset="0"/>
              </a:rPr>
              <a:t>disprove your hypotheses</a:t>
            </a:r>
          </a:p>
          <a:p>
            <a:pPr fontAlgn="auto">
              <a:lnSpc>
                <a:spcPct val="90000"/>
              </a:lnSpc>
              <a:spcAft>
                <a:spcPts val="0"/>
              </a:spcAft>
              <a:buFont typeface="Arial" pitchFamily="34" charset="0"/>
              <a:buChar char="•"/>
              <a:defRPr/>
            </a:pPr>
            <a:r>
              <a:rPr lang="en-US" dirty="0">
                <a:latin typeface="Helvetica" pitchFamily="34" charset="0"/>
              </a:rPr>
              <a:t>Focus on causes that </a:t>
            </a:r>
            <a:r>
              <a:rPr lang="en-US" dirty="0">
                <a:solidFill>
                  <a:srgbClr val="C00000"/>
                </a:solidFill>
                <a:latin typeface="Helvetica" pitchFamily="34" charset="0"/>
              </a:rPr>
              <a:t>can be changed</a:t>
            </a:r>
            <a:r>
              <a:rPr lang="en-US" dirty="0">
                <a:solidFill>
                  <a:srgbClr val="FF0000"/>
                </a:solidFill>
                <a:latin typeface="Helvetica" pitchFamily="34" charset="0"/>
              </a:rPr>
              <a:t> </a:t>
            </a:r>
            <a:r>
              <a:rPr lang="en-US" dirty="0">
                <a:latin typeface="Helvetica" pitchFamily="34" charset="0"/>
              </a:rPr>
              <a:t>by health policy</a:t>
            </a:r>
          </a:p>
          <a:p>
            <a:pPr fontAlgn="auto">
              <a:lnSpc>
                <a:spcPct val="90000"/>
              </a:lnSpc>
              <a:spcAft>
                <a:spcPts val="0"/>
              </a:spcAft>
              <a:buFont typeface="Arial" pitchFamily="34" charset="0"/>
              <a:buChar char="•"/>
              <a:defRPr/>
            </a:pPr>
            <a:r>
              <a:rPr lang="en-US" dirty="0">
                <a:latin typeface="Helvetica" pitchFamily="34" charset="0"/>
              </a:rPr>
              <a:t>Ask </a:t>
            </a:r>
            <a:r>
              <a:rPr lang="en-US" b="1" dirty="0">
                <a:solidFill>
                  <a:srgbClr val="C00000"/>
                </a:solidFill>
                <a:latin typeface="Helvetica" pitchFamily="34" charset="0"/>
              </a:rPr>
              <a:t>“why” five times</a:t>
            </a:r>
          </a:p>
        </p:txBody>
      </p:sp>
      <p:sp>
        <p:nvSpPr>
          <p:cNvPr id="3" name="Footer Placeholder 2"/>
          <p:cNvSpPr>
            <a:spLocks noGrp="1"/>
          </p:cNvSpPr>
          <p:nvPr>
            <p:ph type="ftr" sz="quarter" idx="11"/>
          </p:nvPr>
        </p:nvSpPr>
        <p:spPr/>
        <p:txBody>
          <a:bodyPr/>
          <a:lstStyle/>
          <a:p>
            <a:pPr>
              <a:defRPr/>
            </a:pPr>
            <a:r>
              <a:rPr lang="en-US" altLang="en-US"/>
              <a:t>Bossert  Introduction to Diagnosis</a:t>
            </a:r>
          </a:p>
        </p:txBody>
      </p:sp>
      <p:sp>
        <p:nvSpPr>
          <p:cNvPr id="2" name="Date Placeholder 1"/>
          <p:cNvSpPr>
            <a:spLocks noGrp="1"/>
          </p:cNvSpPr>
          <p:nvPr>
            <p:ph type="dt" sz="half" idx="10"/>
          </p:nvPr>
        </p:nvSpPr>
        <p:spPr/>
        <p:txBody>
          <a:bodyPr/>
          <a:lstStyle/>
          <a:p>
            <a:pPr>
              <a:defRPr/>
            </a:pPr>
            <a:fld id="{76C6F771-1D33-4A52-8861-E6DFFF7EA83D}" type="datetime1">
              <a:rPr lang="en-US" smtClean="0"/>
              <a:t>5/1/2019</a:t>
            </a:fld>
            <a:endParaRPr lang="en-US" altLang="en-US"/>
          </a:p>
        </p:txBody>
      </p:sp>
    </p:spTree>
    <p:extLst>
      <p:ext uri="{BB962C8B-B14F-4D97-AF65-F5344CB8AC3E}">
        <p14:creationId xmlns:p14="http://schemas.microsoft.com/office/powerpoint/2010/main" val="3251905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5125" name="Rectangle 2"/>
          <p:cNvSpPr>
            <a:spLocks noGrp="1" noChangeArrowheads="1"/>
          </p:cNvSpPr>
          <p:nvPr>
            <p:ph type="title"/>
          </p:nvPr>
        </p:nvSpPr>
        <p:spPr>
          <a:xfrm>
            <a:off x="2133600" y="304800"/>
            <a:ext cx="7772400" cy="1371600"/>
          </a:xfrm>
        </p:spPr>
        <p:txBody>
          <a:bodyPr/>
          <a:lstStyle/>
          <a:p>
            <a:pPr algn="ctr" eaLnBrk="1" hangingPunct="1"/>
            <a:r>
              <a:rPr lang="en-US" altLang="en-US" b="1" dirty="0">
                <a:latin typeface="+mn-lt"/>
              </a:rPr>
              <a:t>What Will You Discover on Such a Journey?</a:t>
            </a:r>
          </a:p>
        </p:txBody>
      </p:sp>
      <p:sp>
        <p:nvSpPr>
          <p:cNvPr id="5126" name="Rectangle 3"/>
          <p:cNvSpPr>
            <a:spLocks noGrp="1" noChangeArrowheads="1"/>
          </p:cNvSpPr>
          <p:nvPr>
            <p:ph type="body" idx="1"/>
          </p:nvPr>
        </p:nvSpPr>
        <p:spPr>
          <a:xfrm>
            <a:off x="2209800" y="2071255"/>
            <a:ext cx="7772400" cy="4114800"/>
          </a:xfrm>
        </p:spPr>
        <p:txBody>
          <a:bodyPr/>
          <a:lstStyle/>
          <a:p>
            <a:pPr eaLnBrk="1" hangingPunct="1"/>
            <a:r>
              <a:rPr lang="en-US" altLang="en-US" dirty="0"/>
              <a:t>Most performance problems have </a:t>
            </a:r>
            <a:r>
              <a:rPr lang="en-US" altLang="en-US" dirty="0">
                <a:solidFill>
                  <a:srgbClr val="C00000"/>
                </a:solidFill>
              </a:rPr>
              <a:t>more than one cause</a:t>
            </a:r>
          </a:p>
          <a:p>
            <a:pPr eaLnBrk="1" hangingPunct="1">
              <a:lnSpc>
                <a:spcPct val="130000"/>
              </a:lnSpc>
            </a:pPr>
            <a:r>
              <a:rPr lang="en-US" altLang="en-US" dirty="0"/>
              <a:t>Many causes have </a:t>
            </a:r>
            <a:r>
              <a:rPr lang="en-US" altLang="en-US" dirty="0">
                <a:solidFill>
                  <a:srgbClr val="C00000"/>
                </a:solidFill>
              </a:rPr>
              <a:t>more than one effect</a:t>
            </a:r>
          </a:p>
          <a:p>
            <a:pPr eaLnBrk="1" hangingPunct="1">
              <a:lnSpc>
                <a:spcPct val="130000"/>
              </a:lnSpc>
            </a:pPr>
            <a:r>
              <a:rPr lang="en-US" altLang="en-US" dirty="0"/>
              <a:t>Improving performance will </a:t>
            </a:r>
            <a:r>
              <a:rPr lang="en-US" altLang="en-US" dirty="0">
                <a:solidFill>
                  <a:srgbClr val="C00000"/>
                </a:solidFill>
              </a:rPr>
              <a:t>often require more than one action</a:t>
            </a:r>
          </a:p>
        </p:txBody>
      </p:sp>
      <p:sp>
        <p:nvSpPr>
          <p:cNvPr id="2" name="Date Placeholder 1"/>
          <p:cNvSpPr>
            <a:spLocks noGrp="1"/>
          </p:cNvSpPr>
          <p:nvPr>
            <p:ph type="dt" sz="half" idx="10"/>
          </p:nvPr>
        </p:nvSpPr>
        <p:spPr/>
        <p:txBody>
          <a:bodyPr/>
          <a:lstStyle/>
          <a:p>
            <a:pPr>
              <a:defRPr/>
            </a:pPr>
            <a:fld id="{900C2D94-9D59-476B-AAF4-DCE05C6A9BF6}" type="datetime1">
              <a:rPr lang="en-US" smtClean="0"/>
              <a:t>5/1/2019</a:t>
            </a:fld>
            <a:endParaRPr lang="en-US" altLang="en-US"/>
          </a:p>
        </p:txBody>
      </p:sp>
    </p:spTree>
    <p:extLst>
      <p:ext uri="{BB962C8B-B14F-4D97-AF65-F5344CB8AC3E}">
        <p14:creationId xmlns:p14="http://schemas.microsoft.com/office/powerpoint/2010/main" val="2797904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6149" name="Rectangle 2"/>
          <p:cNvSpPr>
            <a:spLocks noGrp="1" noChangeArrowheads="1"/>
          </p:cNvSpPr>
          <p:nvPr>
            <p:ph type="title"/>
          </p:nvPr>
        </p:nvSpPr>
        <p:spPr>
          <a:xfrm>
            <a:off x="2079441" y="457200"/>
            <a:ext cx="7772400" cy="1143000"/>
          </a:xfrm>
        </p:spPr>
        <p:txBody>
          <a:bodyPr/>
          <a:lstStyle/>
          <a:p>
            <a:pPr eaLnBrk="1" hangingPunct="1"/>
            <a:r>
              <a:rPr lang="en-US" altLang="en-US" sz="3600" b="1" dirty="0">
                <a:latin typeface="+mn-lt"/>
              </a:rPr>
              <a:t>Example: Growing TB and HIV incidence</a:t>
            </a:r>
          </a:p>
        </p:txBody>
      </p:sp>
      <p:sp>
        <p:nvSpPr>
          <p:cNvPr id="6150" name="Rectangle 3"/>
          <p:cNvSpPr>
            <a:spLocks noGrp="1" noChangeArrowheads="1"/>
          </p:cNvSpPr>
          <p:nvPr>
            <p:ph type="body" idx="1"/>
          </p:nvPr>
        </p:nvSpPr>
        <p:spPr>
          <a:xfrm>
            <a:off x="1828800" y="2895600"/>
            <a:ext cx="3505200" cy="1600200"/>
          </a:xfrm>
        </p:spPr>
        <p:txBody>
          <a:bodyPr/>
          <a:lstStyle/>
          <a:p>
            <a:pPr eaLnBrk="1" hangingPunct="1">
              <a:buFontTx/>
              <a:buNone/>
            </a:pPr>
            <a:r>
              <a:rPr lang="en-US" altLang="en-US" dirty="0"/>
              <a:t>	</a:t>
            </a:r>
            <a:br>
              <a:rPr lang="en-US" altLang="en-US" dirty="0"/>
            </a:br>
            <a:r>
              <a:rPr lang="en-US" altLang="en-US" dirty="0"/>
              <a:t>Growing TB and HIV Incidence</a:t>
            </a:r>
            <a:endParaRPr lang="en-US" altLang="en-US" sz="2800" dirty="0"/>
          </a:p>
        </p:txBody>
      </p:sp>
      <p:sp>
        <p:nvSpPr>
          <p:cNvPr id="6151" name="Text Box 4"/>
          <p:cNvSpPr txBox="1">
            <a:spLocks noChangeArrowheads="1"/>
          </p:cNvSpPr>
          <p:nvPr/>
        </p:nvSpPr>
        <p:spPr bwMode="auto">
          <a:xfrm>
            <a:off x="7239000" y="1828800"/>
            <a:ext cx="3124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dirty="0">
                <a:latin typeface="+mn-lt"/>
              </a:rPr>
              <a:t>Unhealthy/high-risk behavior(s)</a:t>
            </a:r>
          </a:p>
        </p:txBody>
      </p:sp>
      <p:sp>
        <p:nvSpPr>
          <p:cNvPr id="6152" name="Text Box 5"/>
          <p:cNvSpPr txBox="1">
            <a:spLocks noChangeArrowheads="1"/>
          </p:cNvSpPr>
          <p:nvPr/>
        </p:nvSpPr>
        <p:spPr bwMode="auto">
          <a:xfrm>
            <a:off x="7696200" y="3429001"/>
            <a:ext cx="2209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800" dirty="0">
                <a:latin typeface="+mn-lt"/>
              </a:rPr>
              <a:t>Inadequate health care</a:t>
            </a:r>
          </a:p>
        </p:txBody>
      </p:sp>
      <p:sp>
        <p:nvSpPr>
          <p:cNvPr id="6153" name="Text Box 6"/>
          <p:cNvSpPr txBox="1">
            <a:spLocks noChangeArrowheads="1"/>
          </p:cNvSpPr>
          <p:nvPr/>
        </p:nvSpPr>
        <p:spPr bwMode="auto">
          <a:xfrm>
            <a:off x="7440468" y="4591855"/>
            <a:ext cx="31242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800" dirty="0">
                <a:latin typeface="+mn-lt"/>
              </a:rPr>
              <a:t>Socio-economic changes</a:t>
            </a:r>
          </a:p>
        </p:txBody>
      </p:sp>
      <p:sp>
        <p:nvSpPr>
          <p:cNvPr id="6154" name="Line 7"/>
          <p:cNvSpPr>
            <a:spLocks noChangeShapeType="1"/>
          </p:cNvSpPr>
          <p:nvPr/>
        </p:nvSpPr>
        <p:spPr bwMode="auto">
          <a:xfrm flipH="1">
            <a:off x="5410200" y="2743200"/>
            <a:ext cx="1676400" cy="8382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5" name="Line 8"/>
          <p:cNvSpPr>
            <a:spLocks noChangeShapeType="1"/>
          </p:cNvSpPr>
          <p:nvPr/>
        </p:nvSpPr>
        <p:spPr bwMode="auto">
          <a:xfrm flipH="1">
            <a:off x="5410200" y="3886200"/>
            <a:ext cx="17526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6" name="Line 9"/>
          <p:cNvSpPr>
            <a:spLocks noChangeShapeType="1"/>
          </p:cNvSpPr>
          <p:nvPr/>
        </p:nvSpPr>
        <p:spPr bwMode="auto">
          <a:xfrm rot="639586" flipH="1" flipV="1">
            <a:off x="5407025" y="4364038"/>
            <a:ext cx="1981200" cy="533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7" name="Oval 10"/>
          <p:cNvSpPr>
            <a:spLocks noChangeArrowheads="1"/>
          </p:cNvSpPr>
          <p:nvPr/>
        </p:nvSpPr>
        <p:spPr bwMode="auto">
          <a:xfrm>
            <a:off x="7162800" y="3200400"/>
            <a:ext cx="3124200" cy="13716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6158" name="AutoShape 11" descr="40%"/>
          <p:cNvSpPr>
            <a:spLocks noChangeArrowheads="1"/>
          </p:cNvSpPr>
          <p:nvPr/>
        </p:nvSpPr>
        <p:spPr bwMode="auto">
          <a:xfrm rot="8088906">
            <a:off x="9525000" y="2819400"/>
            <a:ext cx="838200" cy="381000"/>
          </a:xfrm>
          <a:prstGeom prst="rightArrow">
            <a:avLst>
              <a:gd name="adj1" fmla="val 50000"/>
              <a:gd name="adj2" fmla="val 55000"/>
            </a:avLst>
          </a:prstGeom>
          <a:pattFill prst="pct40">
            <a:fgClr>
              <a:srgbClr val="FF0000"/>
            </a:fgClr>
            <a:bgClr>
              <a:srgbClr val="FFFFFF"/>
            </a:bgClr>
          </a:pattFill>
          <a:ln w="9525">
            <a:solidFill>
              <a:schemeClr val="tx1"/>
            </a:solidFill>
            <a:miter lim="800000"/>
            <a:headEnd/>
            <a:tailEnd/>
          </a:ln>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6159" name="Text Box 12"/>
          <p:cNvSpPr txBox="1">
            <a:spLocks noChangeArrowheads="1"/>
          </p:cNvSpPr>
          <p:nvPr/>
        </p:nvSpPr>
        <p:spPr bwMode="auto">
          <a:xfrm>
            <a:off x="2209800" y="2438401"/>
            <a:ext cx="2286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Performance problem</a:t>
            </a:r>
          </a:p>
        </p:txBody>
      </p:sp>
      <p:sp>
        <p:nvSpPr>
          <p:cNvPr id="6160" name="AutoShape 13"/>
          <p:cNvSpPr>
            <a:spLocks noChangeArrowheads="1"/>
          </p:cNvSpPr>
          <p:nvPr/>
        </p:nvSpPr>
        <p:spPr bwMode="auto">
          <a:xfrm>
            <a:off x="2057400" y="2438400"/>
            <a:ext cx="2133600" cy="762000"/>
          </a:xfrm>
          <a:prstGeom prst="wedgeRoundRectCallout">
            <a:avLst>
              <a:gd name="adj1" fmla="val 2681"/>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6161" name="Text Box 14"/>
          <p:cNvSpPr txBox="1">
            <a:spLocks noChangeArrowheads="1"/>
          </p:cNvSpPr>
          <p:nvPr/>
        </p:nvSpPr>
        <p:spPr bwMode="auto">
          <a:xfrm>
            <a:off x="7463614" y="5871698"/>
            <a:ext cx="1752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Broad Cause(s)</a:t>
            </a:r>
          </a:p>
        </p:txBody>
      </p:sp>
      <p:sp>
        <p:nvSpPr>
          <p:cNvPr id="6162" name="AutoShape 15"/>
          <p:cNvSpPr>
            <a:spLocks noChangeArrowheads="1"/>
          </p:cNvSpPr>
          <p:nvPr/>
        </p:nvSpPr>
        <p:spPr bwMode="auto">
          <a:xfrm rot="-10759509">
            <a:off x="7467588" y="5793167"/>
            <a:ext cx="1858055" cy="685800"/>
          </a:xfrm>
          <a:prstGeom prst="wedgeRoundRectCallout">
            <a:avLst>
              <a:gd name="adj1" fmla="val -43250"/>
              <a:gd name="adj2" fmla="val 69495"/>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2" name="Date Placeholder 1"/>
          <p:cNvSpPr>
            <a:spLocks noGrp="1"/>
          </p:cNvSpPr>
          <p:nvPr>
            <p:ph type="dt" sz="half" idx="10"/>
          </p:nvPr>
        </p:nvSpPr>
        <p:spPr/>
        <p:txBody>
          <a:bodyPr/>
          <a:lstStyle/>
          <a:p>
            <a:pPr>
              <a:defRPr/>
            </a:pPr>
            <a:fld id="{20AD7728-BC48-44EE-B880-C5D9A704854E}" type="datetime1">
              <a:rPr lang="en-US" smtClean="0"/>
              <a:t>5/1/2019</a:t>
            </a:fld>
            <a:endParaRPr lang="en-US" altLang="en-US"/>
          </a:p>
        </p:txBody>
      </p:sp>
    </p:spTree>
    <p:extLst>
      <p:ext uri="{BB962C8B-B14F-4D97-AF65-F5344CB8AC3E}">
        <p14:creationId xmlns:p14="http://schemas.microsoft.com/office/powerpoint/2010/main" val="36006494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endParaRPr lang="en-US" altLang="en-US" sz="1400" dirty="0">
              <a:latin typeface="Times New Roman" pitchFamily="18" charset="0"/>
            </a:endParaRPr>
          </a:p>
        </p:txBody>
      </p:sp>
      <p:sp>
        <p:nvSpPr>
          <p:cNvPr id="7173" name="Rectangle 2"/>
          <p:cNvSpPr>
            <a:spLocks noGrp="1" noChangeArrowheads="1"/>
          </p:cNvSpPr>
          <p:nvPr>
            <p:ph type="title"/>
          </p:nvPr>
        </p:nvSpPr>
        <p:spPr>
          <a:xfrm>
            <a:off x="1485900" y="367800"/>
            <a:ext cx="7848600" cy="1447800"/>
          </a:xfrm>
        </p:spPr>
        <p:txBody>
          <a:bodyPr>
            <a:normAutofit fontScale="90000"/>
          </a:bodyPr>
          <a:lstStyle/>
          <a:p>
            <a:pPr algn="ctr" eaLnBrk="1" hangingPunct="1"/>
            <a:r>
              <a:rPr lang="en-US" altLang="en-US" sz="3600" b="1" dirty="0">
                <a:latin typeface="+mn-lt"/>
              </a:rPr>
              <a:t>Broad Cause of Growing TB and HIV Incidence: </a:t>
            </a:r>
            <a:r>
              <a:rPr lang="en-US" altLang="en-US" sz="4000" b="1" dirty="0">
                <a:latin typeface="+mn-lt"/>
              </a:rPr>
              <a:t>Inadequate Health Care and Prevention</a:t>
            </a:r>
          </a:p>
        </p:txBody>
      </p:sp>
      <p:sp>
        <p:nvSpPr>
          <p:cNvPr id="7174" name="Rectangle 3"/>
          <p:cNvSpPr>
            <a:spLocks noGrp="1" noChangeArrowheads="1"/>
          </p:cNvSpPr>
          <p:nvPr>
            <p:ph type="body" idx="1"/>
          </p:nvPr>
        </p:nvSpPr>
        <p:spPr>
          <a:xfrm>
            <a:off x="1905000" y="1981200"/>
            <a:ext cx="2819400" cy="4114800"/>
          </a:xfrm>
        </p:spPr>
        <p:txBody>
          <a:bodyPr/>
          <a:lstStyle/>
          <a:p>
            <a:pPr eaLnBrk="1" hangingPunct="1">
              <a:buFontTx/>
              <a:buNone/>
            </a:pPr>
            <a:endParaRPr lang="en-US" altLang="en-US" dirty="0"/>
          </a:p>
          <a:p>
            <a:pPr eaLnBrk="1" hangingPunct="1">
              <a:buFontTx/>
              <a:buNone/>
            </a:pPr>
            <a:endParaRPr lang="en-US" altLang="en-US" dirty="0"/>
          </a:p>
          <a:p>
            <a:pPr eaLnBrk="1" hangingPunct="1">
              <a:buFontTx/>
              <a:buNone/>
            </a:pPr>
            <a:endParaRPr lang="en-US" altLang="en-US" sz="1200" dirty="0"/>
          </a:p>
          <a:p>
            <a:pPr eaLnBrk="1" hangingPunct="1">
              <a:buFontTx/>
              <a:buNone/>
            </a:pPr>
            <a:r>
              <a:rPr lang="en-US" altLang="en-US" dirty="0"/>
              <a:t>	Inadequate health care</a:t>
            </a:r>
          </a:p>
        </p:txBody>
      </p:sp>
      <p:sp>
        <p:nvSpPr>
          <p:cNvPr id="7175" name="Line 4"/>
          <p:cNvSpPr>
            <a:spLocks noChangeShapeType="1"/>
          </p:cNvSpPr>
          <p:nvPr/>
        </p:nvSpPr>
        <p:spPr bwMode="auto">
          <a:xfrm flipH="1">
            <a:off x="4343400" y="2743200"/>
            <a:ext cx="2133600" cy="11430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6" name="Line 5"/>
          <p:cNvSpPr>
            <a:spLocks noChangeShapeType="1"/>
          </p:cNvSpPr>
          <p:nvPr/>
        </p:nvSpPr>
        <p:spPr bwMode="auto">
          <a:xfrm flipH="1" flipV="1">
            <a:off x="4343400" y="4114800"/>
            <a:ext cx="2209800" cy="7620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7" name="Text Box 6"/>
          <p:cNvSpPr txBox="1">
            <a:spLocks noChangeArrowheads="1"/>
          </p:cNvSpPr>
          <p:nvPr/>
        </p:nvSpPr>
        <p:spPr bwMode="auto">
          <a:xfrm>
            <a:off x="6781800" y="4276636"/>
            <a:ext cx="3048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Insufficient </a:t>
            </a:r>
            <a:r>
              <a:rPr lang="en-US" altLang="en-US" sz="2400" u="sng" dirty="0">
                <a:latin typeface="+mn-lt"/>
              </a:rPr>
              <a:t>quantity</a:t>
            </a:r>
            <a:r>
              <a:rPr lang="en-US" altLang="en-US" sz="2400" dirty="0">
                <a:latin typeface="+mn-lt"/>
              </a:rPr>
              <a:t> of prevention and clinical care</a:t>
            </a:r>
          </a:p>
        </p:txBody>
      </p:sp>
      <p:sp>
        <p:nvSpPr>
          <p:cNvPr id="7178" name="Text Box 7"/>
          <p:cNvSpPr txBox="1">
            <a:spLocks noChangeArrowheads="1"/>
          </p:cNvSpPr>
          <p:nvPr/>
        </p:nvSpPr>
        <p:spPr bwMode="auto">
          <a:xfrm>
            <a:off x="6858000" y="2654426"/>
            <a:ext cx="3429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Poor </a:t>
            </a:r>
            <a:r>
              <a:rPr lang="en-US" altLang="en-US" sz="2400" u="sng" dirty="0">
                <a:latin typeface="+mn-lt"/>
              </a:rPr>
              <a:t>quality</a:t>
            </a:r>
            <a:r>
              <a:rPr lang="en-US" altLang="en-US" sz="2400" dirty="0">
                <a:latin typeface="+mn-lt"/>
              </a:rPr>
              <a:t> of prevention programs and clinical care</a:t>
            </a:r>
          </a:p>
        </p:txBody>
      </p:sp>
      <p:sp>
        <p:nvSpPr>
          <p:cNvPr id="7179" name="Oval 8"/>
          <p:cNvSpPr>
            <a:spLocks noChangeArrowheads="1"/>
          </p:cNvSpPr>
          <p:nvPr/>
        </p:nvSpPr>
        <p:spPr bwMode="auto">
          <a:xfrm>
            <a:off x="6705600" y="2209800"/>
            <a:ext cx="3581400" cy="16764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7180" name="AutoShape 9" descr="40%"/>
          <p:cNvSpPr>
            <a:spLocks noChangeArrowheads="1"/>
          </p:cNvSpPr>
          <p:nvPr/>
        </p:nvSpPr>
        <p:spPr bwMode="auto">
          <a:xfrm rot="7606469">
            <a:off x="9147175" y="1597025"/>
            <a:ext cx="990600" cy="539750"/>
          </a:xfrm>
          <a:custGeom>
            <a:avLst/>
            <a:gdLst>
              <a:gd name="T0" fmla="*/ 1562603259 w 21600"/>
              <a:gd name="T1" fmla="*/ 0 h 21600"/>
              <a:gd name="T2" fmla="*/ 0 w 21600"/>
              <a:gd name="T3" fmla="*/ 168515747 h 21600"/>
              <a:gd name="T4" fmla="*/ 1562603259 w 21600"/>
              <a:gd name="T5" fmla="*/ 337031495 h 21600"/>
              <a:gd name="T6" fmla="*/ 2083470828 w 21600"/>
              <a:gd name="T7" fmla="*/ 1685157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pattFill prst="pct40">
            <a:fgClr>
              <a:srgbClr val="FF0000"/>
            </a:fgClr>
            <a:bgClr>
              <a:srgbClr val="FFFFFF"/>
            </a:bgClr>
          </a:pattFill>
          <a:ln w="9525">
            <a:solidFill>
              <a:schemeClr val="tx1"/>
            </a:solidFill>
            <a:miter lim="800000"/>
            <a:headEnd/>
            <a:tailEnd/>
          </a:ln>
        </p:spPr>
        <p:txBody>
          <a:bodyPr wrap="none" anchor="ctr"/>
          <a:lstStyle/>
          <a:p>
            <a:endParaRPr lang="en-US"/>
          </a:p>
        </p:txBody>
      </p:sp>
      <p:sp>
        <p:nvSpPr>
          <p:cNvPr id="7181" name="Text Box 10"/>
          <p:cNvSpPr txBox="1">
            <a:spLocks noChangeArrowheads="1"/>
          </p:cNvSpPr>
          <p:nvPr/>
        </p:nvSpPr>
        <p:spPr bwMode="auto">
          <a:xfrm>
            <a:off x="2514600" y="4953000"/>
            <a:ext cx="1371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Broad Cause</a:t>
            </a:r>
          </a:p>
        </p:txBody>
      </p:sp>
      <p:sp>
        <p:nvSpPr>
          <p:cNvPr id="7182" name="AutoShape 11"/>
          <p:cNvSpPr>
            <a:spLocks noChangeArrowheads="1"/>
          </p:cNvSpPr>
          <p:nvPr/>
        </p:nvSpPr>
        <p:spPr bwMode="auto">
          <a:xfrm rot="-10759509">
            <a:off x="2286000" y="4953000"/>
            <a:ext cx="1524000" cy="685800"/>
          </a:xfrm>
          <a:prstGeom prst="wedgeRoundRectCallout">
            <a:avLst>
              <a:gd name="adj1" fmla="val -41704"/>
              <a:gd name="adj2" fmla="val 68088"/>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7183" name="AutoShape 12"/>
          <p:cNvSpPr>
            <a:spLocks noChangeArrowheads="1"/>
          </p:cNvSpPr>
          <p:nvPr/>
        </p:nvSpPr>
        <p:spPr bwMode="auto">
          <a:xfrm rot="10785608">
            <a:off x="6934200" y="5638800"/>
            <a:ext cx="2209800" cy="914400"/>
          </a:xfrm>
          <a:prstGeom prst="wedgeRoundRectCallout">
            <a:avLst>
              <a:gd name="adj1" fmla="val -43750"/>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7184" name="Text Box 13"/>
          <p:cNvSpPr txBox="1">
            <a:spLocks noChangeArrowheads="1"/>
          </p:cNvSpPr>
          <p:nvPr/>
        </p:nvSpPr>
        <p:spPr bwMode="auto">
          <a:xfrm>
            <a:off x="7091953" y="5742057"/>
            <a:ext cx="1676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Next linked cause(s)</a:t>
            </a:r>
          </a:p>
        </p:txBody>
      </p:sp>
      <p:sp>
        <p:nvSpPr>
          <p:cNvPr id="2" name="Date Placeholder 1"/>
          <p:cNvSpPr>
            <a:spLocks noGrp="1"/>
          </p:cNvSpPr>
          <p:nvPr>
            <p:ph type="dt" sz="half" idx="10"/>
          </p:nvPr>
        </p:nvSpPr>
        <p:spPr/>
        <p:txBody>
          <a:bodyPr/>
          <a:lstStyle/>
          <a:p>
            <a:pPr>
              <a:defRPr/>
            </a:pPr>
            <a:fld id="{5FB83DFA-EDFC-46B7-BA72-0B930E4FF1B7}" type="datetime1">
              <a:rPr lang="en-US" smtClean="0"/>
              <a:t>5/1/2019</a:t>
            </a:fld>
            <a:endParaRPr lang="en-US" altLang="en-US"/>
          </a:p>
        </p:txBody>
      </p:sp>
    </p:spTree>
    <p:extLst>
      <p:ext uri="{BB962C8B-B14F-4D97-AF65-F5344CB8AC3E}">
        <p14:creationId xmlns:p14="http://schemas.microsoft.com/office/powerpoint/2010/main" val="3359764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8197" name="Rectangle 2"/>
          <p:cNvSpPr>
            <a:spLocks noGrp="1" noChangeArrowheads="1"/>
          </p:cNvSpPr>
          <p:nvPr>
            <p:ph type="body" idx="4294967295"/>
          </p:nvPr>
        </p:nvSpPr>
        <p:spPr>
          <a:xfrm>
            <a:off x="1752600" y="2057400"/>
            <a:ext cx="3048000" cy="2209800"/>
          </a:xfrm>
        </p:spPr>
        <p:txBody>
          <a:bodyPr/>
          <a:lstStyle/>
          <a:p>
            <a:pPr eaLnBrk="1" hangingPunct="1">
              <a:buFontTx/>
              <a:buNone/>
            </a:pPr>
            <a:endParaRPr lang="en-US" altLang="en-US" dirty="0"/>
          </a:p>
          <a:p>
            <a:pPr eaLnBrk="1" hangingPunct="1">
              <a:buFontTx/>
              <a:buNone/>
            </a:pPr>
            <a:r>
              <a:rPr lang="en-US" altLang="en-US" dirty="0"/>
              <a:t>	</a:t>
            </a:r>
            <a:r>
              <a:rPr lang="en-US" altLang="en-US" sz="2800" dirty="0"/>
              <a:t>Poor quality of prevention and care</a:t>
            </a:r>
          </a:p>
        </p:txBody>
      </p:sp>
      <p:sp>
        <p:nvSpPr>
          <p:cNvPr id="8198" name="Text Box 3"/>
          <p:cNvSpPr txBox="1">
            <a:spLocks noChangeArrowheads="1"/>
          </p:cNvSpPr>
          <p:nvPr/>
        </p:nvSpPr>
        <p:spPr bwMode="auto">
          <a:xfrm>
            <a:off x="7315200" y="1676401"/>
            <a:ext cx="3048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Inadequate skill or decision making of providers</a:t>
            </a:r>
          </a:p>
        </p:txBody>
      </p:sp>
      <p:sp>
        <p:nvSpPr>
          <p:cNvPr id="8199" name="Text Box 4"/>
          <p:cNvSpPr txBox="1">
            <a:spLocks noChangeArrowheads="1"/>
          </p:cNvSpPr>
          <p:nvPr/>
        </p:nvSpPr>
        <p:spPr bwMode="auto">
          <a:xfrm>
            <a:off x="7436211" y="2954483"/>
            <a:ext cx="320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Lack of equipment and supplies</a:t>
            </a:r>
          </a:p>
        </p:txBody>
      </p:sp>
      <p:sp>
        <p:nvSpPr>
          <p:cNvPr id="8200" name="Text Box 5"/>
          <p:cNvSpPr txBox="1">
            <a:spLocks noChangeArrowheads="1"/>
          </p:cNvSpPr>
          <p:nvPr/>
        </p:nvSpPr>
        <p:spPr bwMode="auto">
          <a:xfrm>
            <a:off x="7512411" y="3884597"/>
            <a:ext cx="2667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Poorly organized prevention programs and clinical services</a:t>
            </a:r>
          </a:p>
        </p:txBody>
      </p:sp>
      <p:sp>
        <p:nvSpPr>
          <p:cNvPr id="8201" name="Line 6"/>
          <p:cNvSpPr>
            <a:spLocks noChangeShapeType="1"/>
          </p:cNvSpPr>
          <p:nvPr/>
        </p:nvSpPr>
        <p:spPr bwMode="auto">
          <a:xfrm flipH="1">
            <a:off x="4800600" y="2057400"/>
            <a:ext cx="2438400" cy="8382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2" name="Line 7"/>
          <p:cNvSpPr>
            <a:spLocks noChangeShapeType="1"/>
          </p:cNvSpPr>
          <p:nvPr/>
        </p:nvSpPr>
        <p:spPr bwMode="auto">
          <a:xfrm flipH="1">
            <a:off x="5029200" y="3276600"/>
            <a:ext cx="22098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3" name="Line 8"/>
          <p:cNvSpPr>
            <a:spLocks noChangeShapeType="1"/>
          </p:cNvSpPr>
          <p:nvPr/>
        </p:nvSpPr>
        <p:spPr bwMode="auto">
          <a:xfrm flipH="1" flipV="1">
            <a:off x="4876800" y="3581400"/>
            <a:ext cx="2590800" cy="12192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4" name="Oval 9"/>
          <p:cNvSpPr>
            <a:spLocks noChangeArrowheads="1"/>
          </p:cNvSpPr>
          <p:nvPr/>
        </p:nvSpPr>
        <p:spPr bwMode="auto">
          <a:xfrm>
            <a:off x="1783989" y="2324100"/>
            <a:ext cx="3048000" cy="1905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8205" name="Rectangle 10"/>
          <p:cNvSpPr>
            <a:spLocks noChangeArrowheads="1"/>
          </p:cNvSpPr>
          <p:nvPr/>
        </p:nvSpPr>
        <p:spPr bwMode="auto">
          <a:xfrm>
            <a:off x="2681288" y="304800"/>
            <a:ext cx="6677025"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3600" b="1" dirty="0">
                <a:latin typeface="+mn-lt"/>
              </a:rPr>
              <a:t>Next Linked Causes of</a:t>
            </a:r>
          </a:p>
          <a:p>
            <a:pPr eaLnBrk="1" hangingPunct="1">
              <a:spcBef>
                <a:spcPct val="0"/>
              </a:spcBef>
              <a:buFontTx/>
              <a:buNone/>
            </a:pPr>
            <a:r>
              <a:rPr lang="en-US" altLang="en-US" sz="3600" b="1" dirty="0">
                <a:latin typeface="+mn-lt"/>
              </a:rPr>
              <a:t>Poor </a:t>
            </a:r>
            <a:r>
              <a:rPr lang="en-US" altLang="en-US" sz="3600" b="1" u="sng" dirty="0">
                <a:latin typeface="+mn-lt"/>
              </a:rPr>
              <a:t>Quality</a:t>
            </a:r>
            <a:r>
              <a:rPr lang="en-US" altLang="en-US" sz="3600" b="1" dirty="0">
                <a:latin typeface="+mn-lt"/>
              </a:rPr>
              <a:t> of Prevention and Care</a:t>
            </a:r>
          </a:p>
        </p:txBody>
      </p:sp>
      <p:sp>
        <p:nvSpPr>
          <p:cNvPr id="8206" name="AutoShape 11"/>
          <p:cNvSpPr>
            <a:spLocks noChangeArrowheads="1"/>
          </p:cNvSpPr>
          <p:nvPr/>
        </p:nvSpPr>
        <p:spPr bwMode="auto">
          <a:xfrm rot="10800000">
            <a:off x="2057400" y="4724400"/>
            <a:ext cx="2286000" cy="914400"/>
          </a:xfrm>
          <a:prstGeom prst="wedgeRoundRectCallout">
            <a:avLst>
              <a:gd name="adj1" fmla="val -46806"/>
              <a:gd name="adj2" fmla="val 84028"/>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8207" name="Text Box 12"/>
          <p:cNvSpPr txBox="1">
            <a:spLocks noChangeArrowheads="1"/>
          </p:cNvSpPr>
          <p:nvPr/>
        </p:nvSpPr>
        <p:spPr bwMode="auto">
          <a:xfrm>
            <a:off x="2286000" y="4800600"/>
            <a:ext cx="1676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Next linked cause</a:t>
            </a:r>
          </a:p>
        </p:txBody>
      </p:sp>
      <p:sp>
        <p:nvSpPr>
          <p:cNvPr id="8208" name="Text Box 13"/>
          <p:cNvSpPr txBox="1">
            <a:spLocks noChangeArrowheads="1"/>
          </p:cNvSpPr>
          <p:nvPr/>
        </p:nvSpPr>
        <p:spPr bwMode="auto">
          <a:xfrm>
            <a:off x="7301345" y="5553376"/>
            <a:ext cx="2971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i="1" dirty="0">
                <a:latin typeface="+mn-lt"/>
              </a:rPr>
              <a:t>Further linked problems and causes</a:t>
            </a:r>
          </a:p>
        </p:txBody>
      </p:sp>
      <p:sp>
        <p:nvSpPr>
          <p:cNvPr id="8209" name="AutoShape 14"/>
          <p:cNvSpPr>
            <a:spLocks noChangeArrowheads="1"/>
          </p:cNvSpPr>
          <p:nvPr/>
        </p:nvSpPr>
        <p:spPr bwMode="auto">
          <a:xfrm rot="10800000">
            <a:off x="7315200" y="5546448"/>
            <a:ext cx="2743200" cy="838200"/>
          </a:xfrm>
          <a:prstGeom prst="wedgeRoundRectCallout">
            <a:avLst>
              <a:gd name="adj1" fmla="val -43750"/>
              <a:gd name="adj2" fmla="val 70000"/>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rot="1080000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endParaRPr lang="en-US" altLang="en-US" sz="2400">
              <a:latin typeface="Times New Roman" pitchFamily="18" charset="0"/>
            </a:endParaRPr>
          </a:p>
        </p:txBody>
      </p:sp>
      <p:sp>
        <p:nvSpPr>
          <p:cNvPr id="2" name="Date Placeholder 1"/>
          <p:cNvSpPr>
            <a:spLocks noGrp="1"/>
          </p:cNvSpPr>
          <p:nvPr>
            <p:ph type="dt" sz="half" idx="10"/>
          </p:nvPr>
        </p:nvSpPr>
        <p:spPr/>
        <p:txBody>
          <a:bodyPr/>
          <a:lstStyle/>
          <a:p>
            <a:pPr>
              <a:defRPr/>
            </a:pPr>
            <a:fld id="{E7198997-078B-4A98-811C-969C52E577E4}" type="datetime1">
              <a:rPr lang="en-US" smtClean="0"/>
              <a:t>5/1/2019</a:t>
            </a:fld>
            <a:endParaRPr lang="en-US" altLang="en-US"/>
          </a:p>
        </p:txBody>
      </p:sp>
    </p:spTree>
    <p:extLst>
      <p:ext uri="{BB962C8B-B14F-4D97-AF65-F5344CB8AC3E}">
        <p14:creationId xmlns:p14="http://schemas.microsoft.com/office/powerpoint/2010/main" val="2930671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400">
                <a:latin typeface="Times New Roman" pitchFamily="18" charset="0"/>
              </a:rPr>
              <a:t>Bossert  Introduction to Diagnosis</a:t>
            </a:r>
          </a:p>
        </p:txBody>
      </p:sp>
      <p:sp>
        <p:nvSpPr>
          <p:cNvPr id="9221" name="Rectangle 2"/>
          <p:cNvSpPr>
            <a:spLocks noGrp="1" noChangeArrowheads="1"/>
          </p:cNvSpPr>
          <p:nvPr>
            <p:ph type="body" idx="4294967295"/>
          </p:nvPr>
        </p:nvSpPr>
        <p:spPr>
          <a:xfrm>
            <a:off x="1524000" y="1295400"/>
            <a:ext cx="3429000" cy="4800600"/>
          </a:xfrm>
        </p:spPr>
        <p:txBody>
          <a:bodyPr/>
          <a:lstStyle/>
          <a:p>
            <a:pPr eaLnBrk="1" hangingPunct="1">
              <a:buFontTx/>
              <a:buNone/>
            </a:pPr>
            <a:r>
              <a:rPr lang="en-US" altLang="en-US" dirty="0"/>
              <a:t>	</a:t>
            </a:r>
          </a:p>
          <a:p>
            <a:pPr eaLnBrk="1" hangingPunct="1">
              <a:buFontTx/>
              <a:buNone/>
            </a:pPr>
            <a:endParaRPr lang="en-US" altLang="en-US" dirty="0"/>
          </a:p>
          <a:p>
            <a:pPr eaLnBrk="1" hangingPunct="1">
              <a:buFontTx/>
              <a:buNone/>
            </a:pPr>
            <a:r>
              <a:rPr lang="en-US" altLang="en-US" dirty="0"/>
              <a:t>		</a:t>
            </a:r>
          </a:p>
        </p:txBody>
      </p:sp>
      <p:sp>
        <p:nvSpPr>
          <p:cNvPr id="9222" name="Text Box 3"/>
          <p:cNvSpPr txBox="1">
            <a:spLocks noChangeArrowheads="1"/>
          </p:cNvSpPr>
          <p:nvPr/>
        </p:nvSpPr>
        <p:spPr bwMode="auto">
          <a:xfrm>
            <a:off x="7315200" y="4648200"/>
            <a:ext cx="28956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endParaRPr lang="en-US" altLang="en-US">
              <a:latin typeface="Times New Roman" pitchFamily="18" charset="0"/>
            </a:endParaRPr>
          </a:p>
        </p:txBody>
      </p:sp>
      <p:sp>
        <p:nvSpPr>
          <p:cNvPr id="9223" name="Line 4"/>
          <p:cNvSpPr>
            <a:spLocks noChangeShapeType="1"/>
          </p:cNvSpPr>
          <p:nvPr/>
        </p:nvSpPr>
        <p:spPr bwMode="auto">
          <a:xfrm rot="-828101" flipH="1" flipV="1">
            <a:off x="5138738" y="3090863"/>
            <a:ext cx="2171700" cy="152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24" name="Line 5"/>
          <p:cNvSpPr>
            <a:spLocks noChangeShapeType="1"/>
          </p:cNvSpPr>
          <p:nvPr/>
        </p:nvSpPr>
        <p:spPr bwMode="auto">
          <a:xfrm flipH="1">
            <a:off x="5029200" y="1981200"/>
            <a:ext cx="2286000" cy="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25" name="Oval 6"/>
          <p:cNvSpPr>
            <a:spLocks noChangeArrowheads="1"/>
          </p:cNvSpPr>
          <p:nvPr/>
        </p:nvSpPr>
        <p:spPr bwMode="auto">
          <a:xfrm>
            <a:off x="1562100" y="1066800"/>
            <a:ext cx="3276600" cy="15240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9226" name="Oval 7"/>
          <p:cNvSpPr>
            <a:spLocks noChangeArrowheads="1"/>
          </p:cNvSpPr>
          <p:nvPr/>
        </p:nvSpPr>
        <p:spPr bwMode="auto">
          <a:xfrm>
            <a:off x="1524000" y="2705100"/>
            <a:ext cx="3352800" cy="14478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9227" name="Oval 8"/>
          <p:cNvSpPr>
            <a:spLocks noChangeArrowheads="1"/>
          </p:cNvSpPr>
          <p:nvPr/>
        </p:nvSpPr>
        <p:spPr bwMode="auto">
          <a:xfrm>
            <a:off x="1943100" y="4572000"/>
            <a:ext cx="2514600" cy="1219200"/>
          </a:xfrm>
          <a:prstGeom prst="ellipse">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2400">
              <a:latin typeface="Times New Roman" pitchFamily="18" charset="0"/>
            </a:endParaRPr>
          </a:p>
        </p:txBody>
      </p:sp>
      <p:sp>
        <p:nvSpPr>
          <p:cNvPr id="9228" name="Text Box 9"/>
          <p:cNvSpPr txBox="1">
            <a:spLocks noChangeArrowheads="1"/>
          </p:cNvSpPr>
          <p:nvPr/>
        </p:nvSpPr>
        <p:spPr bwMode="auto">
          <a:xfrm>
            <a:off x="1771650" y="266700"/>
            <a:ext cx="8458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50000"/>
              </a:spcBef>
              <a:buFontTx/>
              <a:buNone/>
            </a:pPr>
            <a:r>
              <a:rPr lang="en-US" altLang="en-US" sz="3600" b="1" dirty="0">
                <a:latin typeface="+mn-lt"/>
              </a:rPr>
              <a:t>Further Linked Problems and Causes</a:t>
            </a:r>
          </a:p>
        </p:txBody>
      </p:sp>
      <p:sp>
        <p:nvSpPr>
          <p:cNvPr id="9229" name="Rectangle 10"/>
          <p:cNvSpPr>
            <a:spLocks noChangeArrowheads="1"/>
          </p:cNvSpPr>
          <p:nvPr/>
        </p:nvSpPr>
        <p:spPr bwMode="auto">
          <a:xfrm>
            <a:off x="1981200" y="1371601"/>
            <a:ext cx="2743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Inadequate skill or decision making</a:t>
            </a:r>
          </a:p>
        </p:txBody>
      </p:sp>
      <p:sp>
        <p:nvSpPr>
          <p:cNvPr id="9230" name="Rectangle 11"/>
          <p:cNvSpPr>
            <a:spLocks noChangeArrowheads="1"/>
          </p:cNvSpPr>
          <p:nvPr/>
        </p:nvSpPr>
        <p:spPr bwMode="auto">
          <a:xfrm>
            <a:off x="2057401" y="3017839"/>
            <a:ext cx="297021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Lack of equipment and supplies</a:t>
            </a:r>
          </a:p>
        </p:txBody>
      </p:sp>
      <p:sp>
        <p:nvSpPr>
          <p:cNvPr id="9231" name="Rectangle 12"/>
          <p:cNvSpPr>
            <a:spLocks noChangeArrowheads="1"/>
          </p:cNvSpPr>
          <p:nvPr/>
        </p:nvSpPr>
        <p:spPr bwMode="auto">
          <a:xfrm>
            <a:off x="2286001" y="4800601"/>
            <a:ext cx="207962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400" dirty="0">
                <a:latin typeface="+mn-lt"/>
              </a:rPr>
              <a:t>Organization of services</a:t>
            </a:r>
          </a:p>
        </p:txBody>
      </p:sp>
      <p:sp>
        <p:nvSpPr>
          <p:cNvPr id="9232" name="Text Box 13"/>
          <p:cNvSpPr txBox="1">
            <a:spLocks noChangeArrowheads="1"/>
          </p:cNvSpPr>
          <p:nvPr/>
        </p:nvSpPr>
        <p:spPr bwMode="auto">
          <a:xfrm>
            <a:off x="7391400" y="990601"/>
            <a:ext cx="2286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Poor Training</a:t>
            </a:r>
          </a:p>
        </p:txBody>
      </p:sp>
      <p:sp>
        <p:nvSpPr>
          <p:cNvPr id="9233" name="Rectangle 14"/>
          <p:cNvSpPr>
            <a:spLocks noChangeArrowheads="1"/>
          </p:cNvSpPr>
          <p:nvPr/>
        </p:nvSpPr>
        <p:spPr bwMode="auto">
          <a:xfrm>
            <a:off x="7391400" y="1725613"/>
            <a:ext cx="211814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Lack of Motivation</a:t>
            </a:r>
          </a:p>
        </p:txBody>
      </p:sp>
      <p:sp>
        <p:nvSpPr>
          <p:cNvPr id="9234" name="Line 15"/>
          <p:cNvSpPr>
            <a:spLocks noChangeShapeType="1"/>
          </p:cNvSpPr>
          <p:nvPr/>
        </p:nvSpPr>
        <p:spPr bwMode="auto">
          <a:xfrm flipH="1">
            <a:off x="5029200" y="1219200"/>
            <a:ext cx="2362200" cy="609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5" name="Text Box 16"/>
          <p:cNvSpPr txBox="1">
            <a:spLocks noChangeArrowheads="1"/>
          </p:cNvSpPr>
          <p:nvPr/>
        </p:nvSpPr>
        <p:spPr bwMode="auto">
          <a:xfrm>
            <a:off x="7391400" y="4495801"/>
            <a:ext cx="3200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Institutional incentives</a:t>
            </a:r>
          </a:p>
        </p:txBody>
      </p:sp>
      <p:sp>
        <p:nvSpPr>
          <p:cNvPr id="9236" name="Text Box 17"/>
          <p:cNvSpPr txBox="1">
            <a:spLocks noChangeArrowheads="1"/>
          </p:cNvSpPr>
          <p:nvPr/>
        </p:nvSpPr>
        <p:spPr bwMode="auto">
          <a:xfrm>
            <a:off x="7505700" y="5186639"/>
            <a:ext cx="28194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Poor Management</a:t>
            </a:r>
          </a:p>
        </p:txBody>
      </p:sp>
      <p:sp>
        <p:nvSpPr>
          <p:cNvPr id="9237" name="Text Box 18"/>
          <p:cNvSpPr txBox="1">
            <a:spLocks noChangeArrowheads="1"/>
          </p:cNvSpPr>
          <p:nvPr/>
        </p:nvSpPr>
        <p:spPr bwMode="auto">
          <a:xfrm>
            <a:off x="7391400" y="5791201"/>
            <a:ext cx="2743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Organizational Design</a:t>
            </a:r>
          </a:p>
        </p:txBody>
      </p:sp>
      <p:sp>
        <p:nvSpPr>
          <p:cNvPr id="9238" name="Line 19"/>
          <p:cNvSpPr>
            <a:spLocks noChangeShapeType="1"/>
          </p:cNvSpPr>
          <p:nvPr/>
        </p:nvSpPr>
        <p:spPr bwMode="auto">
          <a:xfrm flipH="1" flipV="1">
            <a:off x="4495800" y="5410200"/>
            <a:ext cx="2895600" cy="6096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39" name="Line 20"/>
          <p:cNvSpPr>
            <a:spLocks noChangeShapeType="1"/>
          </p:cNvSpPr>
          <p:nvPr/>
        </p:nvSpPr>
        <p:spPr bwMode="auto">
          <a:xfrm flipH="1" flipV="1">
            <a:off x="4495800" y="5181600"/>
            <a:ext cx="2971800" cy="1524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40" name="Line 21"/>
          <p:cNvSpPr>
            <a:spLocks noChangeShapeType="1"/>
          </p:cNvSpPr>
          <p:nvPr/>
        </p:nvSpPr>
        <p:spPr bwMode="auto">
          <a:xfrm flipH="1">
            <a:off x="4610100" y="4648200"/>
            <a:ext cx="2781300" cy="304800"/>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9241" name="Text Box 22"/>
          <p:cNvSpPr txBox="1">
            <a:spLocks noChangeArrowheads="1"/>
          </p:cNvSpPr>
          <p:nvPr/>
        </p:nvSpPr>
        <p:spPr bwMode="auto">
          <a:xfrm>
            <a:off x="7391400" y="2819400"/>
            <a:ext cx="30480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Insufficient total resources</a:t>
            </a:r>
          </a:p>
        </p:txBody>
      </p:sp>
      <p:sp>
        <p:nvSpPr>
          <p:cNvPr id="9242" name="Text Box 23"/>
          <p:cNvSpPr txBox="1">
            <a:spLocks noChangeArrowheads="1"/>
          </p:cNvSpPr>
          <p:nvPr/>
        </p:nvSpPr>
        <p:spPr bwMode="auto">
          <a:xfrm>
            <a:off x="7388881" y="3685382"/>
            <a:ext cx="27432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50000"/>
              </a:spcBef>
              <a:buFontTx/>
              <a:buNone/>
            </a:pPr>
            <a:r>
              <a:rPr lang="en-US" altLang="en-US" sz="2000" dirty="0">
                <a:latin typeface="+mn-lt"/>
              </a:rPr>
              <a:t>Inappropriate allocation of resources</a:t>
            </a:r>
          </a:p>
        </p:txBody>
      </p:sp>
      <p:sp>
        <p:nvSpPr>
          <p:cNvPr id="9243" name="Line 24"/>
          <p:cNvSpPr>
            <a:spLocks noChangeShapeType="1"/>
          </p:cNvSpPr>
          <p:nvPr/>
        </p:nvSpPr>
        <p:spPr bwMode="auto">
          <a:xfrm rot="714498" flipH="1">
            <a:off x="5140325" y="3684589"/>
            <a:ext cx="2171700" cy="1587"/>
          </a:xfrm>
          <a:prstGeom prst="line">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 name="Date Placeholder 1"/>
          <p:cNvSpPr>
            <a:spLocks noGrp="1"/>
          </p:cNvSpPr>
          <p:nvPr>
            <p:ph type="dt" sz="half" idx="10"/>
          </p:nvPr>
        </p:nvSpPr>
        <p:spPr/>
        <p:txBody>
          <a:bodyPr/>
          <a:lstStyle/>
          <a:p>
            <a:pPr>
              <a:defRPr/>
            </a:pPr>
            <a:fld id="{A56A0919-1342-4A39-8421-BD4342FE0DC1}" type="datetime1">
              <a:rPr lang="en-US" smtClean="0"/>
              <a:t>5/1/2019</a:t>
            </a:fld>
            <a:endParaRPr lang="en-US" altLang="en-US"/>
          </a:p>
        </p:txBody>
      </p:sp>
    </p:spTree>
    <p:extLst>
      <p:ext uri="{BB962C8B-B14F-4D97-AF65-F5344CB8AC3E}">
        <p14:creationId xmlns:p14="http://schemas.microsoft.com/office/powerpoint/2010/main" val="2980178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737</Words>
  <Application>Microsoft Office PowerPoint</Application>
  <PresentationFormat>Widescreen</PresentationFormat>
  <Paragraphs>146</Paragraphs>
  <Slides>15</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Helvetica</vt:lpstr>
      <vt:lpstr>Times New Roman</vt:lpstr>
      <vt:lpstr>Office Theme</vt:lpstr>
      <vt:lpstr>Introduction to Diagnosis Session 2b  Global Flagship Course on Health Systems Strengthening: The Challenge of Universal Health Coverage  Thomas Bossert Harvard School of Public Health</vt:lpstr>
      <vt:lpstr>What is diagnosis?</vt:lpstr>
      <vt:lpstr>Identifying Causes of Problems Using the Diagnostic Tree </vt:lpstr>
      <vt:lpstr>Finding the Causes of Performance Problems:  A Diagnostic Journey</vt:lpstr>
      <vt:lpstr>What Will You Discover on Such a Journey?</vt:lpstr>
      <vt:lpstr>Example: Growing TB and HIV incidence</vt:lpstr>
      <vt:lpstr>Broad Cause of Growing TB and HIV Incidence: Inadequate Health Care and Prevention</vt:lpstr>
      <vt:lpstr>PowerPoint Presentation</vt:lpstr>
      <vt:lpstr>PowerPoint Presentation</vt:lpstr>
      <vt:lpstr>Next Linked Cause of Inadequate Health Care: Insufficient quantity</vt:lpstr>
      <vt:lpstr>PowerPoint Presentation</vt:lpstr>
      <vt:lpstr>PowerPoint Presentation</vt:lpstr>
      <vt:lpstr>Further Linked Problems and Causes:</vt:lpstr>
      <vt:lpstr>Now, the Control Knobs</vt:lpstr>
      <vt:lpstr>Group Work using the  “diagnostic tree”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Diagnosis Session 2b  Global Flagship Course on Health Systems Strengthening: The Challenge of Universal Health Coverage  Thomas Bossert Harvard School of Public Health</dc:title>
  <dc:creator>Rialda Kovacevic</dc:creator>
  <cp:lastModifiedBy>Rialda Kovacevic</cp:lastModifiedBy>
  <cp:revision>3</cp:revision>
  <dcterms:created xsi:type="dcterms:W3CDTF">2019-05-01T20:42:19Z</dcterms:created>
  <dcterms:modified xsi:type="dcterms:W3CDTF">2019-05-01T20:46:16Z</dcterms:modified>
</cp:coreProperties>
</file>